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3791" r:id="rId2"/>
  </p:sldMasterIdLst>
  <p:notesMasterIdLst>
    <p:notesMasterId r:id="rId36"/>
  </p:notesMasterIdLst>
  <p:sldIdLst>
    <p:sldId id="256" r:id="rId3"/>
    <p:sldId id="257" r:id="rId4"/>
    <p:sldId id="276" r:id="rId5"/>
    <p:sldId id="273" r:id="rId6"/>
    <p:sldId id="260" r:id="rId7"/>
    <p:sldId id="261" r:id="rId8"/>
    <p:sldId id="262" r:id="rId9"/>
    <p:sldId id="263" r:id="rId10"/>
    <p:sldId id="275" r:id="rId11"/>
    <p:sldId id="274" r:id="rId12"/>
    <p:sldId id="264" r:id="rId13"/>
    <p:sldId id="265" r:id="rId14"/>
    <p:sldId id="266" r:id="rId15"/>
    <p:sldId id="267" r:id="rId16"/>
    <p:sldId id="268" r:id="rId17"/>
    <p:sldId id="269" r:id="rId18"/>
    <p:sldId id="295" r:id="rId19"/>
    <p:sldId id="296" r:id="rId20"/>
    <p:sldId id="297" r:id="rId21"/>
    <p:sldId id="298" r:id="rId22"/>
    <p:sldId id="290" r:id="rId23"/>
    <p:sldId id="291" r:id="rId24"/>
    <p:sldId id="299" r:id="rId25"/>
    <p:sldId id="300" r:id="rId26"/>
    <p:sldId id="301" r:id="rId27"/>
    <p:sldId id="302" r:id="rId28"/>
    <p:sldId id="303" r:id="rId29"/>
    <p:sldId id="304" r:id="rId30"/>
    <p:sldId id="316" r:id="rId31"/>
    <p:sldId id="314" r:id="rId32"/>
    <p:sldId id="313" r:id="rId33"/>
    <p:sldId id="293" r:id="rId34"/>
    <p:sldId id="2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varScale="1">
        <p:scale>
          <a:sx n="51" d="100"/>
          <a:sy n="51" d="100"/>
        </p:scale>
        <p:origin x="922" y="38"/>
      </p:cViewPr>
      <p:guideLst/>
    </p:cSldViewPr>
  </p:slideViewPr>
  <p:outlineViewPr>
    <p:cViewPr>
      <p:scale>
        <a:sx n="33" d="100"/>
        <a:sy n="33" d="100"/>
      </p:scale>
      <p:origin x="0" y="-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3D12C-84F6-49CE-A84F-5D42B8199E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1377C0-631F-42AE-8FE7-5634C9B464CB}">
      <dgm:prSet/>
      <dgm:spPr/>
      <dgm:t>
        <a:bodyPr/>
        <a:lstStyle/>
        <a:p>
          <a:pPr>
            <a:lnSpc>
              <a:spcPct val="100000"/>
            </a:lnSpc>
          </a:pPr>
          <a:r>
            <a:rPr lang="tr-TR"/>
            <a:t>Finding Dataset</a:t>
          </a:r>
          <a:r>
            <a:rPr lang="en-US"/>
            <a:t> </a:t>
          </a:r>
        </a:p>
      </dgm:t>
    </dgm:pt>
    <dgm:pt modelId="{BF765450-D4E3-4513-8B11-8FACBF47AD32}" type="parTrans" cxnId="{5DAB2076-50A8-45D9-A913-7697C14133CA}">
      <dgm:prSet/>
      <dgm:spPr/>
      <dgm:t>
        <a:bodyPr/>
        <a:lstStyle/>
        <a:p>
          <a:endParaRPr lang="en-US"/>
        </a:p>
      </dgm:t>
    </dgm:pt>
    <dgm:pt modelId="{4E5127E8-5D75-44D8-B16E-4FA4693B3ED4}" type="sibTrans" cxnId="{5DAB2076-50A8-45D9-A913-7697C14133CA}">
      <dgm:prSet/>
      <dgm:spPr/>
      <dgm:t>
        <a:bodyPr/>
        <a:lstStyle/>
        <a:p>
          <a:endParaRPr lang="en-US"/>
        </a:p>
      </dgm:t>
    </dgm:pt>
    <dgm:pt modelId="{96596E3F-5A68-44E6-BC56-FC29F538CEC0}">
      <dgm:prSet/>
      <dgm:spPr/>
      <dgm:t>
        <a:bodyPr/>
        <a:lstStyle/>
        <a:p>
          <a:pPr>
            <a:lnSpc>
              <a:spcPct val="100000"/>
            </a:lnSpc>
          </a:pPr>
          <a:r>
            <a:rPr lang="tr-TR"/>
            <a:t>Prepearing Dataset</a:t>
          </a:r>
          <a:endParaRPr lang="en-US"/>
        </a:p>
      </dgm:t>
    </dgm:pt>
    <dgm:pt modelId="{29FE975F-309E-44A2-BBA4-B4F6A8475E55}" type="parTrans" cxnId="{2E917A0A-460C-41F0-B67A-34470D5901BB}">
      <dgm:prSet/>
      <dgm:spPr/>
      <dgm:t>
        <a:bodyPr/>
        <a:lstStyle/>
        <a:p>
          <a:endParaRPr lang="en-US"/>
        </a:p>
      </dgm:t>
    </dgm:pt>
    <dgm:pt modelId="{CEA6446E-A7C3-46A5-B675-361F2E1EFE31}" type="sibTrans" cxnId="{2E917A0A-460C-41F0-B67A-34470D5901BB}">
      <dgm:prSet/>
      <dgm:spPr/>
      <dgm:t>
        <a:bodyPr/>
        <a:lstStyle/>
        <a:p>
          <a:endParaRPr lang="en-US"/>
        </a:p>
      </dgm:t>
    </dgm:pt>
    <dgm:pt modelId="{0EA55283-8D62-406B-8EF7-73C3B36D880F}">
      <dgm:prSet/>
      <dgm:spPr/>
      <dgm:t>
        <a:bodyPr/>
        <a:lstStyle/>
        <a:p>
          <a:pPr>
            <a:lnSpc>
              <a:spcPct val="100000"/>
            </a:lnSpc>
          </a:pPr>
          <a:r>
            <a:rPr lang="tr-TR"/>
            <a:t>Feature Selection</a:t>
          </a:r>
          <a:endParaRPr lang="en-US"/>
        </a:p>
      </dgm:t>
    </dgm:pt>
    <dgm:pt modelId="{99C1C6E3-2D50-4BAA-836D-880249426862}" type="parTrans" cxnId="{EAD24CDF-42C4-49C0-89CB-53EA648AE7C5}">
      <dgm:prSet/>
      <dgm:spPr/>
      <dgm:t>
        <a:bodyPr/>
        <a:lstStyle/>
        <a:p>
          <a:endParaRPr lang="en-US"/>
        </a:p>
      </dgm:t>
    </dgm:pt>
    <dgm:pt modelId="{4AAABE95-79E8-4589-AD5C-3FFD02A5CB77}" type="sibTrans" cxnId="{EAD24CDF-42C4-49C0-89CB-53EA648AE7C5}">
      <dgm:prSet/>
      <dgm:spPr/>
      <dgm:t>
        <a:bodyPr/>
        <a:lstStyle/>
        <a:p>
          <a:endParaRPr lang="en-US"/>
        </a:p>
      </dgm:t>
    </dgm:pt>
    <dgm:pt modelId="{BBDBB96F-6256-401F-A02F-A075B03139A0}">
      <dgm:prSet/>
      <dgm:spPr/>
      <dgm:t>
        <a:bodyPr/>
        <a:lstStyle/>
        <a:p>
          <a:pPr>
            <a:lnSpc>
              <a:spcPct val="100000"/>
            </a:lnSpc>
          </a:pPr>
          <a:r>
            <a:rPr lang="tr-TR"/>
            <a:t>Training</a:t>
          </a:r>
          <a:endParaRPr lang="en-US"/>
        </a:p>
      </dgm:t>
    </dgm:pt>
    <dgm:pt modelId="{FD2E54C2-6830-47FC-B27B-77EF3CB20740}" type="parTrans" cxnId="{DD71C604-F986-4CF2-BF12-DBEEEA01EAAB}">
      <dgm:prSet/>
      <dgm:spPr/>
      <dgm:t>
        <a:bodyPr/>
        <a:lstStyle/>
        <a:p>
          <a:endParaRPr lang="en-US"/>
        </a:p>
      </dgm:t>
    </dgm:pt>
    <dgm:pt modelId="{E68EFDBB-1B4A-4AD0-BDE7-933119AC5E20}" type="sibTrans" cxnId="{DD71C604-F986-4CF2-BF12-DBEEEA01EAAB}">
      <dgm:prSet/>
      <dgm:spPr/>
      <dgm:t>
        <a:bodyPr/>
        <a:lstStyle/>
        <a:p>
          <a:endParaRPr lang="en-US"/>
        </a:p>
      </dgm:t>
    </dgm:pt>
    <dgm:pt modelId="{48FBB058-0295-42D9-8C5D-05A047FD9FE6}">
      <dgm:prSet/>
      <dgm:spPr/>
      <dgm:t>
        <a:bodyPr/>
        <a:lstStyle/>
        <a:p>
          <a:pPr>
            <a:lnSpc>
              <a:spcPct val="100000"/>
            </a:lnSpc>
          </a:pPr>
          <a:r>
            <a:rPr lang="tr-TR"/>
            <a:t>Testing</a:t>
          </a:r>
          <a:endParaRPr lang="en-US"/>
        </a:p>
      </dgm:t>
    </dgm:pt>
    <dgm:pt modelId="{EB56D21C-C109-4918-AF95-AF5D8A93F455}" type="parTrans" cxnId="{D2EEEF95-A8C4-4751-99FE-45C0BA3D24DF}">
      <dgm:prSet/>
      <dgm:spPr/>
      <dgm:t>
        <a:bodyPr/>
        <a:lstStyle/>
        <a:p>
          <a:endParaRPr lang="en-US"/>
        </a:p>
      </dgm:t>
    </dgm:pt>
    <dgm:pt modelId="{73BC30B9-BF6C-4B62-9571-BE358E01F7D6}" type="sibTrans" cxnId="{D2EEEF95-A8C4-4751-99FE-45C0BA3D24DF}">
      <dgm:prSet/>
      <dgm:spPr/>
      <dgm:t>
        <a:bodyPr/>
        <a:lstStyle/>
        <a:p>
          <a:endParaRPr lang="en-US"/>
        </a:p>
      </dgm:t>
    </dgm:pt>
    <dgm:pt modelId="{E33BF5C2-ECA3-4D34-AD67-3C6804C6ECF6}" type="pres">
      <dgm:prSet presAssocID="{0183D12C-84F6-49CE-A84F-5D42B8199EE5}" presName="root" presStyleCnt="0">
        <dgm:presLayoutVars>
          <dgm:dir/>
          <dgm:resizeHandles val="exact"/>
        </dgm:presLayoutVars>
      </dgm:prSet>
      <dgm:spPr/>
    </dgm:pt>
    <dgm:pt modelId="{FBFD2235-1215-437C-975E-E5D411E8D622}" type="pres">
      <dgm:prSet presAssocID="{731377C0-631F-42AE-8FE7-5634C9B464CB}" presName="compNode" presStyleCnt="0"/>
      <dgm:spPr/>
    </dgm:pt>
    <dgm:pt modelId="{668557B3-BA47-4DE3-BD7A-AA4CCC6F1CD4}" type="pres">
      <dgm:prSet presAssocID="{731377C0-631F-42AE-8FE7-5634C9B464CB}" presName="bgRect" presStyleLbl="bgShp" presStyleIdx="0" presStyleCnt="5"/>
      <dgm:spPr/>
    </dgm:pt>
    <dgm:pt modelId="{D30E88F7-4B13-41AE-B0D9-87E7974EB27F}" type="pres">
      <dgm:prSet presAssocID="{731377C0-631F-42AE-8FE7-5634C9B464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351F5BB-959F-4020-8430-E42961E2FE8E}" type="pres">
      <dgm:prSet presAssocID="{731377C0-631F-42AE-8FE7-5634C9B464CB}" presName="spaceRect" presStyleCnt="0"/>
      <dgm:spPr/>
    </dgm:pt>
    <dgm:pt modelId="{DEE10089-9E38-4FF2-9D1E-F672ED130250}" type="pres">
      <dgm:prSet presAssocID="{731377C0-631F-42AE-8FE7-5634C9B464CB}" presName="parTx" presStyleLbl="revTx" presStyleIdx="0" presStyleCnt="5">
        <dgm:presLayoutVars>
          <dgm:chMax val="0"/>
          <dgm:chPref val="0"/>
        </dgm:presLayoutVars>
      </dgm:prSet>
      <dgm:spPr/>
    </dgm:pt>
    <dgm:pt modelId="{B0319931-3DF4-4950-8EC8-3EA012FFD9A9}" type="pres">
      <dgm:prSet presAssocID="{4E5127E8-5D75-44D8-B16E-4FA4693B3ED4}" presName="sibTrans" presStyleCnt="0"/>
      <dgm:spPr/>
    </dgm:pt>
    <dgm:pt modelId="{F05749C4-8C3D-4678-8496-4848A943335F}" type="pres">
      <dgm:prSet presAssocID="{96596E3F-5A68-44E6-BC56-FC29F538CEC0}" presName="compNode" presStyleCnt="0"/>
      <dgm:spPr/>
    </dgm:pt>
    <dgm:pt modelId="{AC94FCE4-468D-439A-87E1-4EE22E9EA13D}" type="pres">
      <dgm:prSet presAssocID="{96596E3F-5A68-44E6-BC56-FC29F538CEC0}" presName="bgRect" presStyleLbl="bgShp" presStyleIdx="1" presStyleCnt="5"/>
      <dgm:spPr/>
    </dgm:pt>
    <dgm:pt modelId="{5178C76E-6AF3-4D4E-88FB-975BBE29883E}" type="pres">
      <dgm:prSet presAssocID="{96596E3F-5A68-44E6-BC56-FC29F538CE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104E03A-166E-4858-AD51-B8B599A382E9}" type="pres">
      <dgm:prSet presAssocID="{96596E3F-5A68-44E6-BC56-FC29F538CEC0}" presName="spaceRect" presStyleCnt="0"/>
      <dgm:spPr/>
    </dgm:pt>
    <dgm:pt modelId="{57A496E7-5FF9-42B6-959A-EE0105C910B7}" type="pres">
      <dgm:prSet presAssocID="{96596E3F-5A68-44E6-BC56-FC29F538CEC0}" presName="parTx" presStyleLbl="revTx" presStyleIdx="1" presStyleCnt="5">
        <dgm:presLayoutVars>
          <dgm:chMax val="0"/>
          <dgm:chPref val="0"/>
        </dgm:presLayoutVars>
      </dgm:prSet>
      <dgm:spPr/>
    </dgm:pt>
    <dgm:pt modelId="{DA09FB58-C055-47B6-B337-78440A6BCEEA}" type="pres">
      <dgm:prSet presAssocID="{CEA6446E-A7C3-46A5-B675-361F2E1EFE31}" presName="sibTrans" presStyleCnt="0"/>
      <dgm:spPr/>
    </dgm:pt>
    <dgm:pt modelId="{89F3E0AF-CB5A-4148-B329-791C99C8D654}" type="pres">
      <dgm:prSet presAssocID="{0EA55283-8D62-406B-8EF7-73C3B36D880F}" presName="compNode" presStyleCnt="0"/>
      <dgm:spPr/>
    </dgm:pt>
    <dgm:pt modelId="{9732F223-E401-45E1-B96F-BB72C335EFA0}" type="pres">
      <dgm:prSet presAssocID="{0EA55283-8D62-406B-8EF7-73C3B36D880F}" presName="bgRect" presStyleLbl="bgShp" presStyleIdx="2" presStyleCnt="5"/>
      <dgm:spPr/>
    </dgm:pt>
    <dgm:pt modelId="{F44C874C-FE64-438F-A9DC-1398D3D80133}" type="pres">
      <dgm:prSet presAssocID="{0EA55283-8D62-406B-8EF7-73C3B36D88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B53F14F-67FC-498E-98F3-C8696B809E24}" type="pres">
      <dgm:prSet presAssocID="{0EA55283-8D62-406B-8EF7-73C3B36D880F}" presName="spaceRect" presStyleCnt="0"/>
      <dgm:spPr/>
    </dgm:pt>
    <dgm:pt modelId="{52FD751D-D0B5-4D76-BDCB-32A534428E7E}" type="pres">
      <dgm:prSet presAssocID="{0EA55283-8D62-406B-8EF7-73C3B36D880F}" presName="parTx" presStyleLbl="revTx" presStyleIdx="2" presStyleCnt="5">
        <dgm:presLayoutVars>
          <dgm:chMax val="0"/>
          <dgm:chPref val="0"/>
        </dgm:presLayoutVars>
      </dgm:prSet>
      <dgm:spPr/>
    </dgm:pt>
    <dgm:pt modelId="{4D5DE9CD-6ACD-4ABE-8A34-2E62A694BBDA}" type="pres">
      <dgm:prSet presAssocID="{4AAABE95-79E8-4589-AD5C-3FFD02A5CB77}" presName="sibTrans" presStyleCnt="0"/>
      <dgm:spPr/>
    </dgm:pt>
    <dgm:pt modelId="{281EC65D-4E9B-4149-897C-275F0CAEE62E}" type="pres">
      <dgm:prSet presAssocID="{BBDBB96F-6256-401F-A02F-A075B03139A0}" presName="compNode" presStyleCnt="0"/>
      <dgm:spPr/>
    </dgm:pt>
    <dgm:pt modelId="{78C83ED5-9C77-4B45-9F40-E2E39775FAF8}" type="pres">
      <dgm:prSet presAssocID="{BBDBB96F-6256-401F-A02F-A075B03139A0}" presName="bgRect" presStyleLbl="bgShp" presStyleIdx="3" presStyleCnt="5"/>
      <dgm:spPr/>
    </dgm:pt>
    <dgm:pt modelId="{5E55C04A-677F-4017-9D7D-750D99980424}" type="pres">
      <dgm:prSet presAssocID="{BBDBB96F-6256-401F-A02F-A075B03139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39251C5-BE8E-4D10-95EC-3D69397F69F3}" type="pres">
      <dgm:prSet presAssocID="{BBDBB96F-6256-401F-A02F-A075B03139A0}" presName="spaceRect" presStyleCnt="0"/>
      <dgm:spPr/>
    </dgm:pt>
    <dgm:pt modelId="{1A56D49B-F2A7-460F-9DA2-9AF4C6EF3519}" type="pres">
      <dgm:prSet presAssocID="{BBDBB96F-6256-401F-A02F-A075B03139A0}" presName="parTx" presStyleLbl="revTx" presStyleIdx="3" presStyleCnt="5">
        <dgm:presLayoutVars>
          <dgm:chMax val="0"/>
          <dgm:chPref val="0"/>
        </dgm:presLayoutVars>
      </dgm:prSet>
      <dgm:spPr/>
    </dgm:pt>
    <dgm:pt modelId="{3C7B74BD-AC57-41EA-A8DE-64592E9C39AF}" type="pres">
      <dgm:prSet presAssocID="{E68EFDBB-1B4A-4AD0-BDE7-933119AC5E20}" presName="sibTrans" presStyleCnt="0"/>
      <dgm:spPr/>
    </dgm:pt>
    <dgm:pt modelId="{3515B2BC-E949-4C15-9585-79B0B1C11C52}" type="pres">
      <dgm:prSet presAssocID="{48FBB058-0295-42D9-8C5D-05A047FD9FE6}" presName="compNode" presStyleCnt="0"/>
      <dgm:spPr/>
    </dgm:pt>
    <dgm:pt modelId="{4D51C744-9CB0-4E51-9D84-8857DF4C0AA0}" type="pres">
      <dgm:prSet presAssocID="{48FBB058-0295-42D9-8C5D-05A047FD9FE6}" presName="bgRect" presStyleLbl="bgShp" presStyleIdx="4" presStyleCnt="5"/>
      <dgm:spPr/>
    </dgm:pt>
    <dgm:pt modelId="{8DBF96BC-F60E-4ACE-94C1-D1262483CCE2}" type="pres">
      <dgm:prSet presAssocID="{48FBB058-0295-42D9-8C5D-05A047FD9FE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icroscope"/>
        </a:ext>
      </dgm:extLst>
    </dgm:pt>
    <dgm:pt modelId="{8ADFEACF-57C6-475E-A3DB-2E6199FE3266}" type="pres">
      <dgm:prSet presAssocID="{48FBB058-0295-42D9-8C5D-05A047FD9FE6}" presName="spaceRect" presStyleCnt="0"/>
      <dgm:spPr/>
    </dgm:pt>
    <dgm:pt modelId="{EB76D914-643E-4B5F-B7E5-C0EE1EAD42C6}" type="pres">
      <dgm:prSet presAssocID="{48FBB058-0295-42D9-8C5D-05A047FD9FE6}" presName="parTx" presStyleLbl="revTx" presStyleIdx="4" presStyleCnt="5">
        <dgm:presLayoutVars>
          <dgm:chMax val="0"/>
          <dgm:chPref val="0"/>
        </dgm:presLayoutVars>
      </dgm:prSet>
      <dgm:spPr/>
    </dgm:pt>
  </dgm:ptLst>
  <dgm:cxnLst>
    <dgm:cxn modelId="{DD71C604-F986-4CF2-BF12-DBEEEA01EAAB}" srcId="{0183D12C-84F6-49CE-A84F-5D42B8199EE5}" destId="{BBDBB96F-6256-401F-A02F-A075B03139A0}" srcOrd="3" destOrd="0" parTransId="{FD2E54C2-6830-47FC-B27B-77EF3CB20740}" sibTransId="{E68EFDBB-1B4A-4AD0-BDE7-933119AC5E20}"/>
    <dgm:cxn modelId="{2E917A0A-460C-41F0-B67A-34470D5901BB}" srcId="{0183D12C-84F6-49CE-A84F-5D42B8199EE5}" destId="{96596E3F-5A68-44E6-BC56-FC29F538CEC0}" srcOrd="1" destOrd="0" parTransId="{29FE975F-309E-44A2-BBA4-B4F6A8475E55}" sibTransId="{CEA6446E-A7C3-46A5-B675-361F2E1EFE31}"/>
    <dgm:cxn modelId="{D950706C-BB2F-4C3C-870C-2AAA8FB36D34}" type="presOf" srcId="{BBDBB96F-6256-401F-A02F-A075B03139A0}" destId="{1A56D49B-F2A7-460F-9DA2-9AF4C6EF3519}" srcOrd="0" destOrd="0" presId="urn:microsoft.com/office/officeart/2018/2/layout/IconVerticalSolidList"/>
    <dgm:cxn modelId="{5DAB2076-50A8-45D9-A913-7697C14133CA}" srcId="{0183D12C-84F6-49CE-A84F-5D42B8199EE5}" destId="{731377C0-631F-42AE-8FE7-5634C9B464CB}" srcOrd="0" destOrd="0" parTransId="{BF765450-D4E3-4513-8B11-8FACBF47AD32}" sibTransId="{4E5127E8-5D75-44D8-B16E-4FA4693B3ED4}"/>
    <dgm:cxn modelId="{96D07D8D-E52E-4A71-96F4-E158AF22294B}" type="presOf" srcId="{0183D12C-84F6-49CE-A84F-5D42B8199EE5}" destId="{E33BF5C2-ECA3-4D34-AD67-3C6804C6ECF6}" srcOrd="0" destOrd="0" presId="urn:microsoft.com/office/officeart/2018/2/layout/IconVerticalSolidList"/>
    <dgm:cxn modelId="{A911B890-B3FC-4F4C-8B25-37E6D2E38E80}" type="presOf" srcId="{731377C0-631F-42AE-8FE7-5634C9B464CB}" destId="{DEE10089-9E38-4FF2-9D1E-F672ED130250}" srcOrd="0" destOrd="0" presId="urn:microsoft.com/office/officeart/2018/2/layout/IconVerticalSolidList"/>
    <dgm:cxn modelId="{D2EEEF95-A8C4-4751-99FE-45C0BA3D24DF}" srcId="{0183D12C-84F6-49CE-A84F-5D42B8199EE5}" destId="{48FBB058-0295-42D9-8C5D-05A047FD9FE6}" srcOrd="4" destOrd="0" parTransId="{EB56D21C-C109-4918-AF95-AF5D8A93F455}" sibTransId="{73BC30B9-BF6C-4B62-9571-BE358E01F7D6}"/>
    <dgm:cxn modelId="{26124FCA-95BB-49F4-9CEC-CA15CA7A982B}" type="presOf" srcId="{96596E3F-5A68-44E6-BC56-FC29F538CEC0}" destId="{57A496E7-5FF9-42B6-959A-EE0105C910B7}" srcOrd="0" destOrd="0" presId="urn:microsoft.com/office/officeart/2018/2/layout/IconVerticalSolidList"/>
    <dgm:cxn modelId="{5215F9D7-2530-4421-BDF7-02A1D8161250}" type="presOf" srcId="{48FBB058-0295-42D9-8C5D-05A047FD9FE6}" destId="{EB76D914-643E-4B5F-B7E5-C0EE1EAD42C6}" srcOrd="0" destOrd="0" presId="urn:microsoft.com/office/officeart/2018/2/layout/IconVerticalSolidList"/>
    <dgm:cxn modelId="{EAD24CDF-42C4-49C0-89CB-53EA648AE7C5}" srcId="{0183D12C-84F6-49CE-A84F-5D42B8199EE5}" destId="{0EA55283-8D62-406B-8EF7-73C3B36D880F}" srcOrd="2" destOrd="0" parTransId="{99C1C6E3-2D50-4BAA-836D-880249426862}" sibTransId="{4AAABE95-79E8-4589-AD5C-3FFD02A5CB77}"/>
    <dgm:cxn modelId="{9EF7A0F7-947B-4D06-BF5D-DE677FE85F39}" type="presOf" srcId="{0EA55283-8D62-406B-8EF7-73C3B36D880F}" destId="{52FD751D-D0B5-4D76-BDCB-32A534428E7E}" srcOrd="0" destOrd="0" presId="urn:microsoft.com/office/officeart/2018/2/layout/IconVerticalSolidList"/>
    <dgm:cxn modelId="{9D4CA520-749A-46FF-B699-4A5A4F659F6D}" type="presParOf" srcId="{E33BF5C2-ECA3-4D34-AD67-3C6804C6ECF6}" destId="{FBFD2235-1215-437C-975E-E5D411E8D622}" srcOrd="0" destOrd="0" presId="urn:microsoft.com/office/officeart/2018/2/layout/IconVerticalSolidList"/>
    <dgm:cxn modelId="{D39B2297-A4E7-40C6-8CA4-6012314DB783}" type="presParOf" srcId="{FBFD2235-1215-437C-975E-E5D411E8D622}" destId="{668557B3-BA47-4DE3-BD7A-AA4CCC6F1CD4}" srcOrd="0" destOrd="0" presId="urn:microsoft.com/office/officeart/2018/2/layout/IconVerticalSolidList"/>
    <dgm:cxn modelId="{87842E40-F4A8-4BD9-96EC-745EC99B4F01}" type="presParOf" srcId="{FBFD2235-1215-437C-975E-E5D411E8D622}" destId="{D30E88F7-4B13-41AE-B0D9-87E7974EB27F}" srcOrd="1" destOrd="0" presId="urn:microsoft.com/office/officeart/2018/2/layout/IconVerticalSolidList"/>
    <dgm:cxn modelId="{7F8CD6F3-CCF2-4951-BA7B-32F00A389E9D}" type="presParOf" srcId="{FBFD2235-1215-437C-975E-E5D411E8D622}" destId="{C351F5BB-959F-4020-8430-E42961E2FE8E}" srcOrd="2" destOrd="0" presId="urn:microsoft.com/office/officeart/2018/2/layout/IconVerticalSolidList"/>
    <dgm:cxn modelId="{DFF53706-9668-4B33-AE46-4B891834FF52}" type="presParOf" srcId="{FBFD2235-1215-437C-975E-E5D411E8D622}" destId="{DEE10089-9E38-4FF2-9D1E-F672ED130250}" srcOrd="3" destOrd="0" presId="urn:microsoft.com/office/officeart/2018/2/layout/IconVerticalSolidList"/>
    <dgm:cxn modelId="{55177A6C-91AB-4038-B72A-0A4544BE1345}" type="presParOf" srcId="{E33BF5C2-ECA3-4D34-AD67-3C6804C6ECF6}" destId="{B0319931-3DF4-4950-8EC8-3EA012FFD9A9}" srcOrd="1" destOrd="0" presId="urn:microsoft.com/office/officeart/2018/2/layout/IconVerticalSolidList"/>
    <dgm:cxn modelId="{B4DA885D-C923-44D6-BB7B-B07A76DED0DF}" type="presParOf" srcId="{E33BF5C2-ECA3-4D34-AD67-3C6804C6ECF6}" destId="{F05749C4-8C3D-4678-8496-4848A943335F}" srcOrd="2" destOrd="0" presId="urn:microsoft.com/office/officeart/2018/2/layout/IconVerticalSolidList"/>
    <dgm:cxn modelId="{E228ED85-C349-4E19-8613-4D55AC408B07}" type="presParOf" srcId="{F05749C4-8C3D-4678-8496-4848A943335F}" destId="{AC94FCE4-468D-439A-87E1-4EE22E9EA13D}" srcOrd="0" destOrd="0" presId="urn:microsoft.com/office/officeart/2018/2/layout/IconVerticalSolidList"/>
    <dgm:cxn modelId="{2A4CE44A-E814-4025-9797-5776B8C75110}" type="presParOf" srcId="{F05749C4-8C3D-4678-8496-4848A943335F}" destId="{5178C76E-6AF3-4D4E-88FB-975BBE29883E}" srcOrd="1" destOrd="0" presId="urn:microsoft.com/office/officeart/2018/2/layout/IconVerticalSolidList"/>
    <dgm:cxn modelId="{1F7C0BEA-A8D5-47DA-BD69-125C52C27825}" type="presParOf" srcId="{F05749C4-8C3D-4678-8496-4848A943335F}" destId="{A104E03A-166E-4858-AD51-B8B599A382E9}" srcOrd="2" destOrd="0" presId="urn:microsoft.com/office/officeart/2018/2/layout/IconVerticalSolidList"/>
    <dgm:cxn modelId="{F1689671-B056-455D-AE4B-31528C979998}" type="presParOf" srcId="{F05749C4-8C3D-4678-8496-4848A943335F}" destId="{57A496E7-5FF9-42B6-959A-EE0105C910B7}" srcOrd="3" destOrd="0" presId="urn:microsoft.com/office/officeart/2018/2/layout/IconVerticalSolidList"/>
    <dgm:cxn modelId="{3DBE5FE8-FC87-4C5E-A56D-E7CD527D388C}" type="presParOf" srcId="{E33BF5C2-ECA3-4D34-AD67-3C6804C6ECF6}" destId="{DA09FB58-C055-47B6-B337-78440A6BCEEA}" srcOrd="3" destOrd="0" presId="urn:microsoft.com/office/officeart/2018/2/layout/IconVerticalSolidList"/>
    <dgm:cxn modelId="{F17D0808-CAF4-436D-9C29-CB38C13B96FD}" type="presParOf" srcId="{E33BF5C2-ECA3-4D34-AD67-3C6804C6ECF6}" destId="{89F3E0AF-CB5A-4148-B329-791C99C8D654}" srcOrd="4" destOrd="0" presId="urn:microsoft.com/office/officeart/2018/2/layout/IconVerticalSolidList"/>
    <dgm:cxn modelId="{4403F8F9-57ED-47DB-92D4-F684A65EAF70}" type="presParOf" srcId="{89F3E0AF-CB5A-4148-B329-791C99C8D654}" destId="{9732F223-E401-45E1-B96F-BB72C335EFA0}" srcOrd="0" destOrd="0" presId="urn:microsoft.com/office/officeart/2018/2/layout/IconVerticalSolidList"/>
    <dgm:cxn modelId="{247EC06F-C2DF-489C-BD09-D2410AD6147E}" type="presParOf" srcId="{89F3E0AF-CB5A-4148-B329-791C99C8D654}" destId="{F44C874C-FE64-438F-A9DC-1398D3D80133}" srcOrd="1" destOrd="0" presId="urn:microsoft.com/office/officeart/2018/2/layout/IconVerticalSolidList"/>
    <dgm:cxn modelId="{D5F13DF8-16C7-4D85-964A-C3BF0C87B163}" type="presParOf" srcId="{89F3E0AF-CB5A-4148-B329-791C99C8D654}" destId="{2B53F14F-67FC-498E-98F3-C8696B809E24}" srcOrd="2" destOrd="0" presId="urn:microsoft.com/office/officeart/2018/2/layout/IconVerticalSolidList"/>
    <dgm:cxn modelId="{9E0BCB6C-E33F-4FA2-93AD-B57A3728F5EB}" type="presParOf" srcId="{89F3E0AF-CB5A-4148-B329-791C99C8D654}" destId="{52FD751D-D0B5-4D76-BDCB-32A534428E7E}" srcOrd="3" destOrd="0" presId="urn:microsoft.com/office/officeart/2018/2/layout/IconVerticalSolidList"/>
    <dgm:cxn modelId="{D57CB3C8-D49B-4B99-BBE0-BEE6D3F6B6C0}" type="presParOf" srcId="{E33BF5C2-ECA3-4D34-AD67-3C6804C6ECF6}" destId="{4D5DE9CD-6ACD-4ABE-8A34-2E62A694BBDA}" srcOrd="5" destOrd="0" presId="urn:microsoft.com/office/officeart/2018/2/layout/IconVerticalSolidList"/>
    <dgm:cxn modelId="{7C871EA7-D24A-4C04-98BC-3D19B3C742EF}" type="presParOf" srcId="{E33BF5C2-ECA3-4D34-AD67-3C6804C6ECF6}" destId="{281EC65D-4E9B-4149-897C-275F0CAEE62E}" srcOrd="6" destOrd="0" presId="urn:microsoft.com/office/officeart/2018/2/layout/IconVerticalSolidList"/>
    <dgm:cxn modelId="{50685B36-C94B-436C-B56D-89E0486DD1E9}" type="presParOf" srcId="{281EC65D-4E9B-4149-897C-275F0CAEE62E}" destId="{78C83ED5-9C77-4B45-9F40-E2E39775FAF8}" srcOrd="0" destOrd="0" presId="urn:microsoft.com/office/officeart/2018/2/layout/IconVerticalSolidList"/>
    <dgm:cxn modelId="{98CF4A88-5952-4E08-B0A3-138E5AB208A4}" type="presParOf" srcId="{281EC65D-4E9B-4149-897C-275F0CAEE62E}" destId="{5E55C04A-677F-4017-9D7D-750D99980424}" srcOrd="1" destOrd="0" presId="urn:microsoft.com/office/officeart/2018/2/layout/IconVerticalSolidList"/>
    <dgm:cxn modelId="{69905463-9EAC-4D41-B0B5-258636515A9F}" type="presParOf" srcId="{281EC65D-4E9B-4149-897C-275F0CAEE62E}" destId="{039251C5-BE8E-4D10-95EC-3D69397F69F3}" srcOrd="2" destOrd="0" presId="urn:microsoft.com/office/officeart/2018/2/layout/IconVerticalSolidList"/>
    <dgm:cxn modelId="{DB31E856-F82E-4C27-B679-636E67032478}" type="presParOf" srcId="{281EC65D-4E9B-4149-897C-275F0CAEE62E}" destId="{1A56D49B-F2A7-460F-9DA2-9AF4C6EF3519}" srcOrd="3" destOrd="0" presId="urn:microsoft.com/office/officeart/2018/2/layout/IconVerticalSolidList"/>
    <dgm:cxn modelId="{7B0105E4-98F6-4261-A18F-0600C7329896}" type="presParOf" srcId="{E33BF5C2-ECA3-4D34-AD67-3C6804C6ECF6}" destId="{3C7B74BD-AC57-41EA-A8DE-64592E9C39AF}" srcOrd="7" destOrd="0" presId="urn:microsoft.com/office/officeart/2018/2/layout/IconVerticalSolidList"/>
    <dgm:cxn modelId="{0081AB25-E5E4-4306-AD88-005C4576D961}" type="presParOf" srcId="{E33BF5C2-ECA3-4D34-AD67-3C6804C6ECF6}" destId="{3515B2BC-E949-4C15-9585-79B0B1C11C52}" srcOrd="8" destOrd="0" presId="urn:microsoft.com/office/officeart/2018/2/layout/IconVerticalSolidList"/>
    <dgm:cxn modelId="{EAD43D76-0172-48A9-B403-FCBA634A9D8B}" type="presParOf" srcId="{3515B2BC-E949-4C15-9585-79B0B1C11C52}" destId="{4D51C744-9CB0-4E51-9D84-8857DF4C0AA0}" srcOrd="0" destOrd="0" presId="urn:microsoft.com/office/officeart/2018/2/layout/IconVerticalSolidList"/>
    <dgm:cxn modelId="{597E2AA2-F627-4729-B279-FF8DC36EAEB9}" type="presParOf" srcId="{3515B2BC-E949-4C15-9585-79B0B1C11C52}" destId="{8DBF96BC-F60E-4ACE-94C1-D1262483CCE2}" srcOrd="1" destOrd="0" presId="urn:microsoft.com/office/officeart/2018/2/layout/IconVerticalSolidList"/>
    <dgm:cxn modelId="{B013ECB5-96A4-4227-B9EC-863E56666F7C}" type="presParOf" srcId="{3515B2BC-E949-4C15-9585-79B0B1C11C52}" destId="{8ADFEACF-57C6-475E-A3DB-2E6199FE3266}" srcOrd="2" destOrd="0" presId="urn:microsoft.com/office/officeart/2018/2/layout/IconVerticalSolidList"/>
    <dgm:cxn modelId="{DFF262AE-7F15-431C-9FA4-F5CAF7304BBF}" type="presParOf" srcId="{3515B2BC-E949-4C15-9585-79B0B1C11C52}" destId="{EB76D914-643E-4B5F-B7E5-C0EE1EAD42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57B3-BA47-4DE3-BD7A-AA4CCC6F1CD4}">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E88F7-4B13-41AE-B0D9-87E7974EB27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10089-9E38-4FF2-9D1E-F672ED130250}">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tr-TR" sz="1900" kern="1200"/>
            <a:t>Finding Dataset</a:t>
          </a:r>
          <a:r>
            <a:rPr lang="en-US" sz="1900" kern="1200"/>
            <a:t> </a:t>
          </a:r>
        </a:p>
      </dsp:txBody>
      <dsp:txXfrm>
        <a:off x="1131174" y="4597"/>
        <a:ext cx="5382429" cy="979371"/>
      </dsp:txXfrm>
    </dsp:sp>
    <dsp:sp modelId="{AC94FCE4-468D-439A-87E1-4EE22E9EA13D}">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8C76E-6AF3-4D4E-88FB-975BBE29883E}">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496E7-5FF9-42B6-959A-EE0105C910B7}">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tr-TR" sz="1900" kern="1200"/>
            <a:t>Prepearing Dataset</a:t>
          </a:r>
          <a:endParaRPr lang="en-US" sz="1900" kern="1200"/>
        </a:p>
      </dsp:txBody>
      <dsp:txXfrm>
        <a:off x="1131174" y="1228812"/>
        <a:ext cx="5382429" cy="979371"/>
      </dsp:txXfrm>
    </dsp:sp>
    <dsp:sp modelId="{9732F223-E401-45E1-B96F-BB72C335EFA0}">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4C874C-FE64-438F-A9DC-1398D3D80133}">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FD751D-D0B5-4D76-BDCB-32A534428E7E}">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tr-TR" sz="1900" kern="1200"/>
            <a:t>Feature Selection</a:t>
          </a:r>
          <a:endParaRPr lang="en-US" sz="1900" kern="1200"/>
        </a:p>
      </dsp:txBody>
      <dsp:txXfrm>
        <a:off x="1131174" y="2453027"/>
        <a:ext cx="5382429" cy="979371"/>
      </dsp:txXfrm>
    </dsp:sp>
    <dsp:sp modelId="{78C83ED5-9C77-4B45-9F40-E2E39775FAF8}">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5C04A-677F-4017-9D7D-750D99980424}">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6D49B-F2A7-460F-9DA2-9AF4C6EF3519}">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tr-TR" sz="1900" kern="1200"/>
            <a:t>Training</a:t>
          </a:r>
          <a:endParaRPr lang="en-US" sz="1900" kern="1200"/>
        </a:p>
      </dsp:txBody>
      <dsp:txXfrm>
        <a:off x="1131174" y="3677241"/>
        <a:ext cx="5382429" cy="979371"/>
      </dsp:txXfrm>
    </dsp:sp>
    <dsp:sp modelId="{4D51C744-9CB0-4E51-9D84-8857DF4C0AA0}">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F96BC-F60E-4ACE-94C1-D1262483CCE2}">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76D914-643E-4B5F-B7E5-C0EE1EAD42C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tr-TR" sz="1900" kern="1200"/>
            <a:t>Testing</a:t>
          </a:r>
          <a:endParaRPr lang="en-US" sz="1900" kern="1200"/>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28D86-0905-435A-9E46-3B3319460514}" type="datetimeFigureOut">
              <a:rPr lang="en-GB" smtClean="0"/>
              <a:t>24/05/2019</a:t>
            </a:fld>
            <a:endParaRPr lang="en-GB"/>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126E8-09CB-45E7-AD6C-7BAED52CF496}" type="slidenum">
              <a:rPr lang="en-GB" smtClean="0"/>
              <a:t>‹#›</a:t>
            </a:fld>
            <a:endParaRPr lang="en-GB"/>
          </a:p>
        </p:txBody>
      </p:sp>
    </p:spTree>
    <p:extLst>
      <p:ext uri="{BB962C8B-B14F-4D97-AF65-F5344CB8AC3E}">
        <p14:creationId xmlns:p14="http://schemas.microsoft.com/office/powerpoint/2010/main" val="334020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46717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961921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tr-TR"/>
              <a:t>Asıl başlık stilini düzenlemek için tıklayın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29878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2828854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3873560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426727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78163340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FBBB822-4E62-4CE2-80B1-7341254BC539}" type="datetimeFigureOut">
              <a:rPr lang="tr-TR" smtClean="0"/>
              <a:t>24.05.2019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94429506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8FBBB822-4E62-4CE2-80B1-7341254BC539}" type="datetimeFigureOut">
              <a:rPr lang="tr-TR" smtClean="0"/>
              <a:t>24.05.2019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687858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BBB822-4E62-4CE2-80B1-7341254BC539}" type="datetimeFigureOut">
              <a:rPr lang="tr-TR" smtClean="0"/>
              <a:t>24.05.2019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2004549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4208259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4072842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471967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2329912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411293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FBBB822-4E62-4CE2-80B1-7341254BC539}" type="datetimeFigureOut">
              <a:rPr lang="tr-TR" smtClean="0"/>
              <a:t>24.05.2019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8244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404188911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45127" y="2507550"/>
            <a:ext cx="5156200" cy="368052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7550"/>
            <a:ext cx="5181601" cy="368052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8FBBB822-4E62-4CE2-80B1-7341254BC539}" type="datetimeFigureOut">
              <a:rPr lang="tr-TR" smtClean="0"/>
              <a:t>24.05.2019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E7B6E6D-2E3E-44C8-9361-C217A36E5F46}" type="slidenum">
              <a:rPr lang="tr-TR" smtClean="0"/>
              <a:t>‹#›</a:t>
            </a:fld>
            <a:endParaRPr lang="tr-TR"/>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9858835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Yalnızca Başlı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BBB822-4E62-4CE2-80B1-7341254BC539}" type="datetimeFigureOut">
              <a:rPr lang="tr-TR" smtClean="0"/>
              <a:t>24.05.2019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E7B6E6D-2E3E-44C8-9361-C217A36E5F46}" type="slidenum">
              <a:rPr lang="tr-TR" smtClean="0"/>
              <a:t>‹#›</a:t>
            </a:fld>
            <a:endParaRPr lang="tr-TR"/>
          </a:p>
        </p:txBody>
      </p:sp>
      <p:sp>
        <p:nvSpPr>
          <p:cNvPr id="6" name="Title 5"/>
          <p:cNvSpPr>
            <a:spLocks noGrp="1"/>
          </p:cNvSpPr>
          <p:nvPr>
            <p:ph type="title"/>
          </p:nvPr>
        </p:nvSpPr>
        <p:spPr/>
        <p:txBody>
          <a:bodyPr/>
          <a:lstStyle/>
          <a:p>
            <a:r>
              <a:rPr lang="tr-TR"/>
              <a:t>Asıl başlık stilini düzenlemek için tıklayın</a:t>
            </a:r>
            <a:endParaRPr lang="en-US"/>
          </a:p>
        </p:txBody>
      </p:sp>
    </p:spTree>
    <p:extLst>
      <p:ext uri="{BB962C8B-B14F-4D97-AF65-F5344CB8AC3E}">
        <p14:creationId xmlns:p14="http://schemas.microsoft.com/office/powerpoint/2010/main" val="342436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BBB822-4E62-4CE2-80B1-7341254BC539}" type="datetimeFigureOut">
              <a:rPr lang="tr-TR" smtClean="0"/>
              <a:t>24.05.2019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236697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tr-TR"/>
              <a:t>Asıl başlık stilini düzenlemek için tıklayın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17711045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tr-TR"/>
              <a:t>Asıl başlık stilini düzenlemek için tıklayın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FBBB822-4E62-4CE2-80B1-7341254BC539}" type="datetimeFigureOut">
              <a:rPr lang="tr-TR" smtClean="0"/>
              <a:t>24.05.2019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7B6E6D-2E3E-44C8-9361-C217A36E5F46}" type="slidenum">
              <a:rPr lang="tr-TR" smtClean="0"/>
              <a:t>‹#›</a:t>
            </a:fld>
            <a:endParaRPr lang="tr-TR"/>
          </a:p>
        </p:txBody>
      </p:sp>
    </p:spTree>
    <p:extLst>
      <p:ext uri="{BB962C8B-B14F-4D97-AF65-F5344CB8AC3E}">
        <p14:creationId xmlns:p14="http://schemas.microsoft.com/office/powerpoint/2010/main" val="373445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FBBB822-4E62-4CE2-80B1-7341254BC539}" type="datetimeFigureOut">
              <a:rPr lang="tr-TR" smtClean="0"/>
              <a:t>24.05.2019</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tr-T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CE7B6E6D-2E3E-44C8-9361-C217A36E5F46}" type="slidenum">
              <a:rPr lang="tr-TR" smtClean="0"/>
              <a:t>‹#›</a:t>
            </a:fld>
            <a:endParaRPr lang="tr-TR"/>
          </a:p>
        </p:txBody>
      </p:sp>
    </p:spTree>
    <p:extLst>
      <p:ext uri="{BB962C8B-B14F-4D97-AF65-F5344CB8AC3E}">
        <p14:creationId xmlns:p14="http://schemas.microsoft.com/office/powerpoint/2010/main" val="190876280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BB822-4E62-4CE2-80B1-7341254BC539}" type="datetimeFigureOut">
              <a:rPr lang="tr-TR" smtClean="0"/>
              <a:t>24.05.2019</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B6E6D-2E3E-44C8-9361-C217A36E5F46}" type="slidenum">
              <a:rPr lang="tr-TR" smtClean="0"/>
              <a:t>‹#›</a:t>
            </a:fld>
            <a:endParaRPr lang="tr-TR"/>
          </a:p>
        </p:txBody>
      </p:sp>
    </p:spTree>
    <p:extLst>
      <p:ext uri="{BB962C8B-B14F-4D97-AF65-F5344CB8AC3E}">
        <p14:creationId xmlns:p14="http://schemas.microsoft.com/office/powerpoint/2010/main" val="23921399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Unvan 1"/>
          <p:cNvSpPr>
            <a:spLocks noGrp="1"/>
          </p:cNvSpPr>
          <p:nvPr>
            <p:ph type="ctrTitle"/>
          </p:nvPr>
        </p:nvSpPr>
        <p:spPr>
          <a:xfrm>
            <a:off x="447349" y="2104506"/>
            <a:ext cx="4068275" cy="2648987"/>
          </a:xfrm>
        </p:spPr>
        <p:txBody>
          <a:bodyPr vert="horz" lIns="91440" tIns="45720" rIns="91440" bIns="45720" rtlCol="0" anchor="ctr">
            <a:normAutofit/>
          </a:bodyPr>
          <a:lstStyle/>
          <a:p>
            <a:pPr algn="l"/>
            <a:r>
              <a:rPr lang="en-US" sz="4400" b="1" kern="1200" dirty="0">
                <a:solidFill>
                  <a:srgbClr val="FFFFFF"/>
                </a:solidFill>
                <a:latin typeface="+mj-lt"/>
                <a:ea typeface="+mj-ea"/>
                <a:cs typeface="+mj-cs"/>
              </a:rPr>
              <a:t>Introduction to Data Science And Analytics Project Group 1</a:t>
            </a:r>
          </a:p>
        </p:txBody>
      </p:sp>
      <p:sp>
        <p:nvSpPr>
          <p:cNvPr id="3" name="Alt Başlık 2"/>
          <p:cNvSpPr>
            <a:spLocks noGrp="1"/>
          </p:cNvSpPr>
          <p:nvPr>
            <p:ph type="subTitle" idx="1"/>
          </p:nvPr>
        </p:nvSpPr>
        <p:spPr>
          <a:xfrm>
            <a:off x="5950615" y="1025800"/>
            <a:ext cx="5306084" cy="5230634"/>
          </a:xfrm>
        </p:spPr>
        <p:txBody>
          <a:bodyPr vert="horz" lIns="91440" tIns="45720" rIns="91440" bIns="45720" rtlCol="0" anchor="ctr">
            <a:normAutofit/>
          </a:bodyPr>
          <a:lstStyle/>
          <a:p>
            <a:pPr algn="l"/>
            <a:r>
              <a:rPr lang="en-US" sz="3600" b="1" dirty="0">
                <a:solidFill>
                  <a:schemeClr val="accent4">
                    <a:lumMod val="75000"/>
                  </a:schemeClr>
                </a:solidFill>
              </a:rPr>
              <a:t>Group Members</a:t>
            </a:r>
            <a:r>
              <a:rPr lang="tr-TR" sz="3600" b="1" dirty="0">
                <a:solidFill>
                  <a:schemeClr val="accent4">
                    <a:lumMod val="75000"/>
                  </a:schemeClr>
                </a:solidFill>
              </a:rPr>
              <a:t> </a:t>
            </a:r>
            <a:endParaRPr lang="en-US" sz="3600" b="1" dirty="0">
              <a:solidFill>
                <a:schemeClr val="accent4">
                  <a:lumMod val="75000"/>
                </a:schemeClr>
              </a:solidFill>
            </a:endParaRPr>
          </a:p>
          <a:p>
            <a:pPr indent="-228600" algn="l">
              <a:buFont typeface="Arial" panose="020B0604020202020204" pitchFamily="34" charset="0"/>
              <a:buChar char="•"/>
            </a:pPr>
            <a:r>
              <a:rPr lang="en-US" dirty="0" err="1">
                <a:solidFill>
                  <a:srgbClr val="000000"/>
                </a:solidFill>
              </a:rPr>
              <a:t>Şevvalnur</a:t>
            </a:r>
            <a:r>
              <a:rPr lang="en-US" dirty="0">
                <a:solidFill>
                  <a:srgbClr val="000000"/>
                </a:solidFill>
              </a:rPr>
              <a:t> Kahraman-150116822</a:t>
            </a:r>
          </a:p>
          <a:p>
            <a:pPr indent="-228600" algn="l">
              <a:buFont typeface="Arial" panose="020B0604020202020204" pitchFamily="34" charset="0"/>
              <a:buChar char="•"/>
            </a:pPr>
            <a:r>
              <a:rPr lang="en-US" dirty="0" err="1">
                <a:solidFill>
                  <a:srgbClr val="000000"/>
                </a:solidFill>
              </a:rPr>
              <a:t>Nurcihane</a:t>
            </a:r>
            <a:r>
              <a:rPr lang="en-US" dirty="0">
                <a:solidFill>
                  <a:srgbClr val="000000"/>
                </a:solidFill>
              </a:rPr>
              <a:t> </a:t>
            </a:r>
            <a:r>
              <a:rPr lang="en-US" dirty="0" err="1">
                <a:solidFill>
                  <a:srgbClr val="000000"/>
                </a:solidFill>
              </a:rPr>
              <a:t>Köroğlu</a:t>
            </a:r>
            <a:r>
              <a:rPr lang="en-US" dirty="0">
                <a:solidFill>
                  <a:srgbClr val="000000"/>
                </a:solidFill>
              </a:rPr>
              <a:t> -150115062</a:t>
            </a:r>
          </a:p>
          <a:p>
            <a:pPr indent="-228600" algn="l">
              <a:buFont typeface="Arial" panose="020B0604020202020204" pitchFamily="34" charset="0"/>
              <a:buChar char="•"/>
            </a:pPr>
            <a:r>
              <a:rPr lang="en-US" dirty="0" err="1">
                <a:solidFill>
                  <a:srgbClr val="000000"/>
                </a:solidFill>
              </a:rPr>
              <a:t>Emine</a:t>
            </a:r>
            <a:r>
              <a:rPr lang="en-US" dirty="0">
                <a:solidFill>
                  <a:srgbClr val="000000"/>
                </a:solidFill>
              </a:rPr>
              <a:t> </a:t>
            </a:r>
            <a:r>
              <a:rPr lang="en-US" dirty="0" err="1">
                <a:solidFill>
                  <a:srgbClr val="000000"/>
                </a:solidFill>
              </a:rPr>
              <a:t>Feyza</a:t>
            </a:r>
            <a:r>
              <a:rPr lang="en-US" dirty="0">
                <a:solidFill>
                  <a:srgbClr val="000000"/>
                </a:solidFill>
              </a:rPr>
              <a:t> Memiş-150114077</a:t>
            </a:r>
          </a:p>
          <a:p>
            <a:pPr indent="-228600" algn="l">
              <a:buFont typeface="Arial" panose="020B0604020202020204" pitchFamily="34" charset="0"/>
              <a:buChar char="•"/>
            </a:pPr>
            <a:r>
              <a:rPr lang="en-US" dirty="0" err="1">
                <a:solidFill>
                  <a:srgbClr val="000000"/>
                </a:solidFill>
              </a:rPr>
              <a:t>Gizem</a:t>
            </a:r>
            <a:r>
              <a:rPr lang="en-US" dirty="0">
                <a:solidFill>
                  <a:srgbClr val="000000"/>
                </a:solidFill>
              </a:rPr>
              <a:t> </a:t>
            </a:r>
            <a:r>
              <a:rPr lang="en-US" dirty="0" err="1">
                <a:solidFill>
                  <a:srgbClr val="000000"/>
                </a:solidFill>
              </a:rPr>
              <a:t>Aybüke</a:t>
            </a:r>
            <a:r>
              <a:rPr lang="en-US" dirty="0">
                <a:solidFill>
                  <a:srgbClr val="000000"/>
                </a:solidFill>
              </a:rPr>
              <a:t> Çeri-150315060</a:t>
            </a:r>
          </a:p>
          <a:p>
            <a:pPr indent="-228600" algn="l">
              <a:buFont typeface="Arial" panose="020B0604020202020204" pitchFamily="34" charset="0"/>
              <a:buChar char="•"/>
            </a:pPr>
            <a:r>
              <a:rPr lang="en-US" dirty="0" err="1">
                <a:solidFill>
                  <a:srgbClr val="000000"/>
                </a:solidFill>
              </a:rPr>
              <a:t>Yiğit</a:t>
            </a:r>
            <a:r>
              <a:rPr lang="en-US" dirty="0">
                <a:solidFill>
                  <a:srgbClr val="000000"/>
                </a:solidFill>
              </a:rPr>
              <a:t> </a:t>
            </a:r>
            <a:r>
              <a:rPr lang="en-US" dirty="0" err="1">
                <a:solidFill>
                  <a:srgbClr val="000000"/>
                </a:solidFill>
              </a:rPr>
              <a:t>Hallaç</a:t>
            </a:r>
            <a:r>
              <a:rPr lang="en-US" dirty="0">
                <a:solidFill>
                  <a:srgbClr val="000000"/>
                </a:solidFill>
              </a:rPr>
              <a:t> -150714036</a:t>
            </a:r>
          </a:p>
          <a:p>
            <a:pPr indent="-228600" algn="l">
              <a:buFont typeface="Arial" panose="020B0604020202020204" pitchFamily="34" charset="0"/>
              <a:buChar char="•"/>
            </a:pPr>
            <a:r>
              <a:rPr lang="en-US" dirty="0">
                <a:solidFill>
                  <a:srgbClr val="000000"/>
                </a:solidFill>
              </a:rPr>
              <a:t>Amine Boumuson-199518004</a:t>
            </a:r>
          </a:p>
          <a:p>
            <a:pPr indent="-228600" algn="l">
              <a:buFont typeface="Arial" panose="020B0604020202020204" pitchFamily="34" charset="0"/>
              <a:buChar char="•"/>
            </a:pPr>
            <a:endParaRPr lang="en-US" dirty="0">
              <a:solidFill>
                <a:srgbClr val="000000"/>
              </a:solidFill>
            </a:endParaRPr>
          </a:p>
        </p:txBody>
      </p:sp>
      <p:pic>
        <p:nvPicPr>
          <p:cNvPr id="5" name="Grafik 4" descr="Grup beyin fırtınası">
            <a:extLst>
              <a:ext uri="{FF2B5EF4-FFF2-40B4-BE49-F238E27FC236}">
                <a16:creationId xmlns:a16="http://schemas.microsoft.com/office/drawing/2014/main" id="{2E0ADF75-B326-4D34-B4EF-F303E544D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1517" y="1419225"/>
            <a:ext cx="914400" cy="914400"/>
          </a:xfrm>
          <a:prstGeom prst="rect">
            <a:avLst/>
          </a:prstGeom>
        </p:spPr>
      </p:pic>
    </p:spTree>
    <p:extLst>
      <p:ext uri="{BB962C8B-B14F-4D97-AF65-F5344CB8AC3E}">
        <p14:creationId xmlns:p14="http://schemas.microsoft.com/office/powerpoint/2010/main" val="3687426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Resim 5" descr="metin içeren bir resim&#10;&#10;Açıklama otomatik olarak oluşturuldu">
            <a:extLst>
              <a:ext uri="{FF2B5EF4-FFF2-40B4-BE49-F238E27FC236}">
                <a16:creationId xmlns:a16="http://schemas.microsoft.com/office/drawing/2014/main" id="{5FBF936B-429B-4260-925A-A1F74D7EB006}"/>
              </a:ext>
            </a:extLst>
          </p:cNvPr>
          <p:cNvPicPr>
            <a:picLocks noChangeAspect="1"/>
          </p:cNvPicPr>
          <p:nvPr/>
        </p:nvPicPr>
        <p:blipFill rotWithShape="1">
          <a:blip r:embed="rId2">
            <a:extLst>
              <a:ext uri="{28A0092B-C50C-407E-A947-70E740481C1C}">
                <a14:useLocalDpi xmlns:a14="http://schemas.microsoft.com/office/drawing/2010/main" val="0"/>
              </a:ext>
            </a:extLst>
          </a:blip>
          <a:srcRect l="18520" t="9009" r="16845" b="9010"/>
          <a:stretch/>
        </p:blipFill>
        <p:spPr>
          <a:xfrm>
            <a:off x="5458965" y="1111857"/>
            <a:ext cx="6089568" cy="4634286"/>
          </a:xfrm>
          <a:prstGeom prst="rect">
            <a:avLst/>
          </a:prstGeom>
        </p:spPr>
      </p:pic>
      <p:sp>
        <p:nvSpPr>
          <p:cNvPr id="8" name="Unvan 1">
            <a:extLst>
              <a:ext uri="{FF2B5EF4-FFF2-40B4-BE49-F238E27FC236}">
                <a16:creationId xmlns:a16="http://schemas.microsoft.com/office/drawing/2014/main" id="{39212E90-A285-4F55-93F1-48563900EDBA}"/>
              </a:ext>
            </a:extLst>
          </p:cNvPr>
          <p:cNvSpPr>
            <a:spLocks noGrp="1"/>
          </p:cNvSpPr>
          <p:nvPr>
            <p:ph type="title"/>
          </p:nvPr>
        </p:nvSpPr>
        <p:spPr>
          <a:xfrm>
            <a:off x="102723" y="175561"/>
            <a:ext cx="4448850" cy="4985240"/>
          </a:xfrm>
          <a:prstGeom prst="ellipse">
            <a:avLst/>
          </a:prstGeom>
        </p:spPr>
        <p:txBody>
          <a:bodyPr vert="horz" lIns="91440" tIns="45720" rIns="91440" bIns="45720" rtlCol="0" anchor="b">
            <a:normAutofit/>
          </a:bodyPr>
          <a:lstStyle/>
          <a:p>
            <a:r>
              <a:rPr lang="en-US" sz="3600" b="1" kern="1200" dirty="0">
                <a:solidFill>
                  <a:schemeClr val="tx2">
                    <a:lumMod val="60000"/>
                    <a:lumOff val="40000"/>
                  </a:schemeClr>
                </a:solidFill>
                <a:latin typeface="+mj-lt"/>
                <a:ea typeface="+mj-ea"/>
                <a:cs typeface="+mj-cs"/>
              </a:rPr>
              <a:t>Word Cloud </a:t>
            </a:r>
            <a:r>
              <a:rPr lang="en-US" sz="3600" b="1" kern="1200" dirty="0">
                <a:solidFill>
                  <a:schemeClr val="bg1">
                    <a:lumMod val="85000"/>
                    <a:lumOff val="15000"/>
                  </a:schemeClr>
                </a:solidFill>
                <a:latin typeface="+mj-lt"/>
                <a:ea typeface="+mj-ea"/>
                <a:cs typeface="+mj-cs"/>
              </a:rPr>
              <a:t>for bad words after calculating term frequencies</a:t>
            </a:r>
          </a:p>
        </p:txBody>
      </p:sp>
    </p:spTree>
    <p:extLst>
      <p:ext uri="{BB962C8B-B14F-4D97-AF65-F5344CB8AC3E}">
        <p14:creationId xmlns:p14="http://schemas.microsoft.com/office/powerpoint/2010/main" val="168340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572955" y="1295521"/>
            <a:ext cx="3625820" cy="3901629"/>
          </a:xfrm>
        </p:spPr>
        <p:txBody>
          <a:bodyPr>
            <a:normAutofit/>
          </a:bodyPr>
          <a:lstStyle/>
          <a:p>
            <a:pPr marL="0" indent="0">
              <a:buNone/>
            </a:pPr>
            <a:r>
              <a:rPr lang="en-US" b="1" dirty="0">
                <a:solidFill>
                  <a:schemeClr val="bg1"/>
                </a:solidFill>
              </a:rPr>
              <a:t>Top 30 Tokens In Negative Sentiments:</a:t>
            </a:r>
          </a:p>
          <a:p>
            <a:pPr marL="0" indent="0">
              <a:buNone/>
            </a:pPr>
            <a:r>
              <a:rPr lang="en-US" sz="2400" dirty="0">
                <a:solidFill>
                  <a:schemeClr val="bg1"/>
                </a:solidFill>
              </a:rPr>
              <a:t>We found  top 30 words in negative sentiments as frequency.</a:t>
            </a:r>
          </a:p>
          <a:p>
            <a:pPr marL="0" indent="0">
              <a:buNone/>
            </a:pPr>
            <a:r>
              <a:rPr lang="en-US" sz="2400" dirty="0">
                <a:solidFill>
                  <a:schemeClr val="bg1"/>
                </a:solidFill>
              </a:rPr>
              <a:t>We can see from the graphic the most used word is «bad» in negative sentences</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878" y="643467"/>
            <a:ext cx="6130538" cy="5410199"/>
          </a:xfrm>
          <a:prstGeom prst="rect">
            <a:avLst/>
          </a:prstGeom>
        </p:spPr>
      </p:pic>
    </p:spTree>
    <p:extLst>
      <p:ext uri="{BB962C8B-B14F-4D97-AF65-F5344CB8AC3E}">
        <p14:creationId xmlns:p14="http://schemas.microsoft.com/office/powerpoint/2010/main" val="232083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527500" y="1258200"/>
            <a:ext cx="3755252" cy="3892298"/>
          </a:xfrm>
        </p:spPr>
        <p:txBody>
          <a:bodyPr>
            <a:normAutofit/>
          </a:bodyPr>
          <a:lstStyle/>
          <a:p>
            <a:pPr marL="0" indent="0">
              <a:buNone/>
            </a:pPr>
            <a:r>
              <a:rPr lang="en-US" b="1" dirty="0">
                <a:solidFill>
                  <a:schemeClr val="bg1"/>
                </a:solidFill>
              </a:rPr>
              <a:t>Top 30 Tokens in Positive Sentiments:</a:t>
            </a:r>
          </a:p>
          <a:p>
            <a:pPr marL="0" indent="0">
              <a:buNone/>
            </a:pPr>
            <a:r>
              <a:rPr lang="en-US" sz="2400" dirty="0">
                <a:solidFill>
                  <a:schemeClr val="bg1"/>
                </a:solidFill>
              </a:rPr>
              <a:t>We found  top 30 words in positive sentiments as frequency.</a:t>
            </a:r>
          </a:p>
          <a:p>
            <a:pPr marL="0" indent="0">
              <a:buNone/>
            </a:pPr>
            <a:r>
              <a:rPr lang="en-US" sz="2400" dirty="0">
                <a:solidFill>
                  <a:schemeClr val="bg1"/>
                </a:solidFill>
              </a:rPr>
              <a:t>We can see from the graphic the most used word is «great» in positive sentences</a:t>
            </a:r>
          </a:p>
          <a:p>
            <a:endParaRPr lang="tr-TR" sz="2400" dirty="0">
              <a:solidFill>
                <a:schemeClr val="bg1"/>
              </a:solidFill>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413" y="643467"/>
            <a:ext cx="6165468" cy="5410199"/>
          </a:xfrm>
          <a:prstGeom prst="rect">
            <a:avLst/>
          </a:prstGeom>
        </p:spPr>
      </p:pic>
    </p:spTree>
    <p:extLst>
      <p:ext uri="{BB962C8B-B14F-4D97-AF65-F5344CB8AC3E}">
        <p14:creationId xmlns:p14="http://schemas.microsoft.com/office/powerpoint/2010/main" val="186513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503508" y="1108557"/>
            <a:ext cx="3807234" cy="4640885"/>
          </a:xfrm>
        </p:spPr>
        <p:txBody>
          <a:bodyPr>
            <a:normAutofit fontScale="85000" lnSpcReduction="20000"/>
          </a:bodyPr>
          <a:lstStyle/>
          <a:p>
            <a:pPr marL="0" indent="0">
              <a:buNone/>
            </a:pPr>
            <a:r>
              <a:rPr lang="en-US" sz="3100" b="1" dirty="0">
                <a:solidFill>
                  <a:schemeClr val="bg1"/>
                </a:solidFill>
              </a:rPr>
              <a:t>Negative Frequency vs Positive Frequency:</a:t>
            </a:r>
          </a:p>
          <a:p>
            <a:pPr marL="0" indent="0">
              <a:buNone/>
            </a:pPr>
            <a:r>
              <a:rPr lang="en-US" sz="3100" dirty="0">
                <a:solidFill>
                  <a:schemeClr val="bg1"/>
                </a:solidFill>
              </a:rPr>
              <a:t>We made comparison negative and positive word’s term frequencies that we found before by using scatter plot.</a:t>
            </a:r>
          </a:p>
          <a:p>
            <a:pPr marL="0" indent="0">
              <a:buNone/>
            </a:pPr>
            <a:r>
              <a:rPr lang="en-US" sz="3100" dirty="0">
                <a:solidFill>
                  <a:schemeClr val="bg1"/>
                </a:solidFill>
              </a:rPr>
              <a:t>We can see that most of the distribution is in the region near zero.</a:t>
            </a:r>
            <a:r>
              <a:rPr lang="tr-TR" sz="3100" dirty="0">
                <a:solidFill>
                  <a:schemeClr val="bg1"/>
                </a:solidFill>
              </a:rPr>
              <a:t> </a:t>
            </a:r>
            <a:r>
              <a:rPr lang="en-US" sz="3100" dirty="0">
                <a:solidFill>
                  <a:schemeClr val="bg1"/>
                </a:solidFill>
              </a:rPr>
              <a:t>The reason for this is that most words have been used for 0-20 times. Each word may not be distinctive as bad or good.</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723" y="1092620"/>
            <a:ext cx="6250769" cy="4656822"/>
          </a:xfrm>
          <a:prstGeom prst="rect">
            <a:avLst/>
          </a:prstGeom>
        </p:spPr>
      </p:pic>
    </p:spTree>
    <p:extLst>
      <p:ext uri="{BB962C8B-B14F-4D97-AF65-F5344CB8AC3E}">
        <p14:creationId xmlns:p14="http://schemas.microsoft.com/office/powerpoint/2010/main" val="365867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50852" y="1159880"/>
            <a:ext cx="3547533" cy="3530890"/>
          </a:xfrm>
          <a:noFill/>
          <a:ln w="19050">
            <a:noFill/>
          </a:ln>
        </p:spPr>
        <p:txBody>
          <a:bodyPr vert="horz" wrap="square" lIns="91440" tIns="45720" rIns="91440" bIns="45720" rtlCol="0">
            <a:normAutofit/>
          </a:bodyPr>
          <a:lstStyle/>
          <a:p>
            <a:pPr algn="ctr"/>
            <a:r>
              <a:rPr lang="en-US" sz="3200" b="1" kern="1200" dirty="0">
                <a:solidFill>
                  <a:schemeClr val="bg1"/>
                </a:solidFill>
                <a:latin typeface="+mj-lt"/>
                <a:ea typeface="+mj-ea"/>
                <a:cs typeface="+mj-cs"/>
              </a:rPr>
              <a:t>    Features and Their Values of 2 Clusters With Overall Average Values</a:t>
            </a:r>
          </a:p>
        </p:txBody>
      </p:sp>
      <p:pic>
        <p:nvPicPr>
          <p:cNvPr id="14" name="İçerik Yer Tutucus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201" y="643467"/>
            <a:ext cx="5247892" cy="5410199"/>
          </a:xfrm>
          <a:prstGeom prst="rect">
            <a:avLst/>
          </a:prstGeom>
        </p:spPr>
      </p:pic>
    </p:spTree>
    <p:extLst>
      <p:ext uri="{BB962C8B-B14F-4D97-AF65-F5344CB8AC3E}">
        <p14:creationId xmlns:p14="http://schemas.microsoft.com/office/powerpoint/2010/main" val="31226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3468" y="839410"/>
            <a:ext cx="3363974" cy="1597315"/>
          </a:xfrm>
          <a:noFill/>
          <a:ln w="19050">
            <a:noFill/>
          </a:ln>
        </p:spPr>
        <p:txBody>
          <a:bodyPr wrap="square">
            <a:normAutofit/>
          </a:bodyPr>
          <a:lstStyle/>
          <a:p>
            <a:pPr algn="ctr"/>
            <a:r>
              <a:rPr lang="tr-TR" sz="2600" b="1" dirty="0">
                <a:solidFill>
                  <a:schemeClr val="bg1"/>
                </a:solidFill>
              </a:rPr>
              <a:t>K - Means </a:t>
            </a:r>
            <a:br>
              <a:rPr lang="tr-TR" sz="2600" b="1" dirty="0">
                <a:solidFill>
                  <a:schemeClr val="bg1"/>
                </a:solidFill>
              </a:rPr>
            </a:br>
            <a:r>
              <a:rPr lang="en-US" sz="2600" b="1" dirty="0">
                <a:solidFill>
                  <a:schemeClr val="bg1"/>
                </a:solidFill>
              </a:rPr>
              <a:t>Features and Their Values For k=2 , k=3 and k=5</a:t>
            </a:r>
          </a:p>
        </p:txBody>
      </p:sp>
      <p:sp>
        <p:nvSpPr>
          <p:cNvPr id="3" name="İçerik Yer Tutucusu 2"/>
          <p:cNvSpPr>
            <a:spLocks noGrp="1"/>
          </p:cNvSpPr>
          <p:nvPr>
            <p:ph idx="1"/>
          </p:nvPr>
        </p:nvSpPr>
        <p:spPr>
          <a:xfrm>
            <a:off x="643468" y="2717940"/>
            <a:ext cx="3747557" cy="1929422"/>
          </a:xfrm>
        </p:spPr>
        <p:txBody>
          <a:bodyPr>
            <a:normAutofit/>
          </a:bodyPr>
          <a:lstStyle/>
          <a:p>
            <a:pPr marL="0" indent="0">
              <a:buNone/>
            </a:pPr>
            <a:r>
              <a:rPr lang="en-US" sz="2000" dirty="0">
                <a:solidFill>
                  <a:schemeClr val="bg1"/>
                </a:solidFill>
              </a:rPr>
              <a:t>We calculated clusters , overall average ,STD , SSE ,NMI, Silhouette value and RI value for each k=2 , k=3 and k=5</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2129667"/>
            <a:ext cx="6250769" cy="2437799"/>
          </a:xfrm>
          <a:prstGeom prst="rect">
            <a:avLst/>
          </a:prstGeom>
        </p:spPr>
      </p:pic>
    </p:spTree>
    <p:extLst>
      <p:ext uri="{BB962C8B-B14F-4D97-AF65-F5344CB8AC3E}">
        <p14:creationId xmlns:p14="http://schemas.microsoft.com/office/powerpoint/2010/main" val="308569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16577" y="715281"/>
            <a:ext cx="10515600" cy="4549049"/>
          </a:xfrm>
        </p:spPr>
        <p:txBody>
          <a:bodyPr/>
          <a:lstStyle/>
          <a:p>
            <a:r>
              <a:rPr lang="en-GB" b="1" u="sng"/>
              <a:t>Pie chart for k=2</a:t>
            </a:r>
            <a:r>
              <a:rPr lang="en-GB"/>
              <a:t>               </a:t>
            </a:r>
            <a:r>
              <a:rPr lang="en-GB" b="1" u="sng"/>
              <a:t>Pie chart for k=3</a:t>
            </a:r>
            <a:r>
              <a:rPr lang="en-GB"/>
              <a:t>             </a:t>
            </a:r>
            <a:r>
              <a:rPr lang="en-GB" b="1" u="sng"/>
              <a:t>Pie chart for k=5</a:t>
            </a:r>
            <a:endParaRPr lang="en-GB" b="1" u="sng"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91" y="1436977"/>
            <a:ext cx="4166606" cy="3296146"/>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075" y="1589359"/>
            <a:ext cx="4039439" cy="3296147"/>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760" y="1436977"/>
            <a:ext cx="4086795" cy="3508070"/>
          </a:xfrm>
          <a:prstGeom prst="rect">
            <a:avLst/>
          </a:prstGeom>
        </p:spPr>
      </p:pic>
    </p:spTree>
    <p:extLst>
      <p:ext uri="{BB962C8B-B14F-4D97-AF65-F5344CB8AC3E}">
        <p14:creationId xmlns:p14="http://schemas.microsoft.com/office/powerpoint/2010/main" val="1850031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Dikdörtgen 4">
            <a:extLst>
              <a:ext uri="{FF2B5EF4-FFF2-40B4-BE49-F238E27FC236}">
                <a16:creationId xmlns:a16="http://schemas.microsoft.com/office/drawing/2014/main" id="{DECC5F9D-0154-4CEE-8E9C-7D641A96D5DB}"/>
              </a:ext>
            </a:extLst>
          </p:cNvPr>
          <p:cNvSpPr/>
          <p:nvPr/>
        </p:nvSpPr>
        <p:spPr>
          <a:xfrm>
            <a:off x="6022875" y="696382"/>
            <a:ext cx="4960845" cy="369332"/>
          </a:xfrm>
          <a:prstGeom prst="rect">
            <a:avLst/>
          </a:prstGeom>
        </p:spPr>
        <p:txBody>
          <a:bodyPr wrap="none">
            <a:spAutoFit/>
          </a:bodyPr>
          <a:lstStyle/>
          <a:p>
            <a:r>
              <a:rPr lang="en-US" dirty="0"/>
              <a:t>Table 1: First 15 Word For Mutual Information Gain</a:t>
            </a:r>
            <a:endParaRPr lang="tr-TR" dirty="0"/>
          </a:p>
        </p:txBody>
      </p:sp>
      <p:pic>
        <p:nvPicPr>
          <p:cNvPr id="6" name="Resim 5">
            <a:extLst>
              <a:ext uri="{FF2B5EF4-FFF2-40B4-BE49-F238E27FC236}">
                <a16:creationId xmlns:a16="http://schemas.microsoft.com/office/drawing/2014/main" id="{650ABDBF-77D5-448F-99E7-520F3880DF88}"/>
              </a:ext>
            </a:extLst>
          </p:cNvPr>
          <p:cNvPicPr>
            <a:picLocks noChangeAspect="1"/>
          </p:cNvPicPr>
          <p:nvPr/>
        </p:nvPicPr>
        <p:blipFill rotWithShape="1">
          <a:blip r:embed="rId2"/>
          <a:srcRect l="44234" t="25578" r="22245" b="19864"/>
          <a:stretch/>
        </p:blipFill>
        <p:spPr>
          <a:xfrm>
            <a:off x="6096000" y="1408922"/>
            <a:ext cx="4814596" cy="4407885"/>
          </a:xfrm>
          <a:prstGeom prst="rect">
            <a:avLst/>
          </a:prstGeom>
        </p:spPr>
      </p:pic>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384110" y="1667758"/>
            <a:ext cx="7941906" cy="455969"/>
          </a:xfrm>
        </p:spPr>
        <p:txBody>
          <a:bodyPr>
            <a:noAutofit/>
          </a:bodyPr>
          <a:lstStyle/>
          <a:p>
            <a:r>
              <a:rPr lang="tr-TR" b="1" dirty="0" err="1">
                <a:solidFill>
                  <a:schemeClr val="bg1"/>
                </a:solidFill>
              </a:rPr>
              <a:t>Feature</a:t>
            </a:r>
            <a:r>
              <a:rPr lang="tr-TR" b="1" dirty="0">
                <a:solidFill>
                  <a:schemeClr val="bg1"/>
                </a:solidFill>
              </a:rPr>
              <a:t> </a:t>
            </a:r>
            <a:r>
              <a:rPr lang="tr-TR" b="1" dirty="0" err="1">
                <a:solidFill>
                  <a:schemeClr val="bg1"/>
                </a:solidFill>
              </a:rPr>
              <a:t>Selection</a:t>
            </a:r>
            <a:endParaRPr lang="tr-TR" b="1" dirty="0">
              <a:solidFill>
                <a:schemeClr val="bg1"/>
              </a:solidFill>
            </a:endParaRPr>
          </a:p>
        </p:txBody>
      </p:sp>
      <p:sp>
        <p:nvSpPr>
          <p:cNvPr id="8" name="Metin kutusu 7">
            <a:extLst>
              <a:ext uri="{FF2B5EF4-FFF2-40B4-BE49-F238E27FC236}">
                <a16:creationId xmlns:a16="http://schemas.microsoft.com/office/drawing/2014/main" id="{DB95919B-C685-41B1-957E-2C8084197CA8}"/>
              </a:ext>
            </a:extLst>
          </p:cNvPr>
          <p:cNvSpPr txBox="1"/>
          <p:nvPr/>
        </p:nvSpPr>
        <p:spPr>
          <a:xfrm>
            <a:off x="582323" y="2332590"/>
            <a:ext cx="3489649" cy="1200329"/>
          </a:xfrm>
          <a:prstGeom prst="rect">
            <a:avLst/>
          </a:prstGeom>
          <a:noFill/>
        </p:spPr>
        <p:txBody>
          <a:bodyPr wrap="square" rtlCol="0">
            <a:spAutoFit/>
          </a:bodyPr>
          <a:lstStyle/>
          <a:p>
            <a:r>
              <a:rPr lang="en-GB" sz="2400" b="1" dirty="0">
                <a:solidFill>
                  <a:schemeClr val="bg1"/>
                </a:solidFill>
              </a:rPr>
              <a:t>This 15 words are the </a:t>
            </a:r>
            <a:r>
              <a:rPr lang="tr-TR" sz="2400" b="1" dirty="0" err="1">
                <a:solidFill>
                  <a:schemeClr val="bg1"/>
                </a:solidFill>
              </a:rPr>
              <a:t>most</a:t>
            </a:r>
            <a:r>
              <a:rPr lang="tr-TR" sz="2400" b="1" dirty="0">
                <a:solidFill>
                  <a:schemeClr val="bg1"/>
                </a:solidFill>
              </a:rPr>
              <a:t> </a:t>
            </a:r>
            <a:r>
              <a:rPr lang="en-GB" sz="2400" b="1" dirty="0">
                <a:solidFill>
                  <a:schemeClr val="bg1"/>
                </a:solidFill>
              </a:rPr>
              <a:t>common words in our dataset. </a:t>
            </a:r>
          </a:p>
        </p:txBody>
      </p:sp>
    </p:spTree>
    <p:extLst>
      <p:ext uri="{BB962C8B-B14F-4D97-AF65-F5344CB8AC3E}">
        <p14:creationId xmlns:p14="http://schemas.microsoft.com/office/powerpoint/2010/main" val="407612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384110" y="1667758"/>
            <a:ext cx="7941906" cy="455969"/>
          </a:xfrm>
        </p:spPr>
        <p:txBody>
          <a:bodyPr>
            <a:noAutofit/>
          </a:bodyPr>
          <a:lstStyle/>
          <a:p>
            <a:r>
              <a:rPr lang="tr-TR" b="1" dirty="0" err="1">
                <a:solidFill>
                  <a:schemeClr val="bg1"/>
                </a:solidFill>
              </a:rPr>
              <a:t>Feature</a:t>
            </a:r>
            <a:r>
              <a:rPr lang="tr-TR" b="1" dirty="0">
                <a:solidFill>
                  <a:schemeClr val="bg1"/>
                </a:solidFill>
              </a:rPr>
              <a:t> </a:t>
            </a:r>
            <a:r>
              <a:rPr lang="tr-TR" b="1" dirty="0" err="1">
                <a:solidFill>
                  <a:schemeClr val="bg1"/>
                </a:solidFill>
              </a:rPr>
              <a:t>Selection</a:t>
            </a:r>
            <a:endParaRPr lang="tr-TR" b="1" dirty="0">
              <a:solidFill>
                <a:schemeClr val="bg1"/>
              </a:solidFill>
            </a:endParaRPr>
          </a:p>
        </p:txBody>
      </p:sp>
      <p:sp>
        <p:nvSpPr>
          <p:cNvPr id="8" name="Metin kutusu 7">
            <a:extLst>
              <a:ext uri="{FF2B5EF4-FFF2-40B4-BE49-F238E27FC236}">
                <a16:creationId xmlns:a16="http://schemas.microsoft.com/office/drawing/2014/main" id="{DB95919B-C685-41B1-957E-2C8084197CA8}"/>
              </a:ext>
            </a:extLst>
          </p:cNvPr>
          <p:cNvSpPr txBox="1"/>
          <p:nvPr/>
        </p:nvSpPr>
        <p:spPr>
          <a:xfrm>
            <a:off x="582323" y="2332590"/>
            <a:ext cx="34896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This 15 words are the </a:t>
            </a:r>
            <a:r>
              <a:rPr kumimoji="0" lang="tr-TR" sz="2400" b="1" i="0" u="none" strike="noStrike" kern="1200" cap="none" spc="0" normalizeH="0" baseline="0" noProof="0" dirty="0" err="1">
                <a:ln>
                  <a:noFill/>
                </a:ln>
                <a:solidFill>
                  <a:prstClr val="white"/>
                </a:solidFill>
                <a:effectLst/>
                <a:uLnTx/>
                <a:uFillTx/>
                <a:latin typeface="Calibri" panose="020F0502020204030204"/>
                <a:ea typeface="+mn-ea"/>
                <a:cs typeface="+mn-cs"/>
              </a:rPr>
              <a:t>least</a:t>
            </a:r>
            <a:r>
              <a:rPr kumimoji="0" lang="tr-TR"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common words in our dataset. </a:t>
            </a:r>
          </a:p>
        </p:txBody>
      </p:sp>
      <p:sp>
        <p:nvSpPr>
          <p:cNvPr id="7" name="Dikdörtgen 6">
            <a:extLst>
              <a:ext uri="{FF2B5EF4-FFF2-40B4-BE49-F238E27FC236}">
                <a16:creationId xmlns:a16="http://schemas.microsoft.com/office/drawing/2014/main" id="{0898625D-1B0A-4380-A1F6-EBCE04B4F3EF}"/>
              </a:ext>
            </a:extLst>
          </p:cNvPr>
          <p:cNvSpPr/>
          <p:nvPr/>
        </p:nvSpPr>
        <p:spPr>
          <a:xfrm>
            <a:off x="6092584" y="564952"/>
            <a:ext cx="4934364" cy="369332"/>
          </a:xfrm>
          <a:prstGeom prst="rect">
            <a:avLst/>
          </a:prstGeom>
        </p:spPr>
        <p:txBody>
          <a:bodyPr wrap="none">
            <a:spAutoFit/>
          </a:bodyPr>
          <a:lstStyle/>
          <a:p>
            <a:r>
              <a:rPr lang="en-US" dirty="0"/>
              <a:t>Table 2: Last 15 Word For Mutual Information Gain</a:t>
            </a:r>
            <a:endParaRPr lang="tr-TR" dirty="0"/>
          </a:p>
        </p:txBody>
      </p:sp>
      <p:pic>
        <p:nvPicPr>
          <p:cNvPr id="11" name="Resim 10">
            <a:extLst>
              <a:ext uri="{FF2B5EF4-FFF2-40B4-BE49-F238E27FC236}">
                <a16:creationId xmlns:a16="http://schemas.microsoft.com/office/drawing/2014/main" id="{2393138A-587F-43F3-AA00-497EAC0E7882}"/>
              </a:ext>
            </a:extLst>
          </p:cNvPr>
          <p:cNvPicPr>
            <a:picLocks noChangeAspect="1"/>
          </p:cNvPicPr>
          <p:nvPr/>
        </p:nvPicPr>
        <p:blipFill rotWithShape="1">
          <a:blip r:embed="rId2"/>
          <a:srcRect l="44311" t="24081" r="22245" b="21361"/>
          <a:stretch/>
        </p:blipFill>
        <p:spPr>
          <a:xfrm>
            <a:off x="5933199" y="1122727"/>
            <a:ext cx="5253135" cy="4820383"/>
          </a:xfrm>
          <a:prstGeom prst="rect">
            <a:avLst/>
          </a:prstGeom>
        </p:spPr>
      </p:pic>
    </p:spTree>
    <p:extLst>
      <p:ext uri="{BB962C8B-B14F-4D97-AF65-F5344CB8AC3E}">
        <p14:creationId xmlns:p14="http://schemas.microsoft.com/office/powerpoint/2010/main" val="3553849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384110" y="1667758"/>
            <a:ext cx="7941906" cy="455969"/>
          </a:xfrm>
        </p:spPr>
        <p:txBody>
          <a:bodyPr>
            <a:noAutofit/>
          </a:bodyPr>
          <a:lstStyle/>
          <a:p>
            <a:r>
              <a:rPr lang="tr-TR" b="1" dirty="0" err="1">
                <a:solidFill>
                  <a:schemeClr val="bg1"/>
                </a:solidFill>
              </a:rPr>
              <a:t>Feature</a:t>
            </a:r>
            <a:r>
              <a:rPr lang="tr-TR" b="1" dirty="0">
                <a:solidFill>
                  <a:schemeClr val="bg1"/>
                </a:solidFill>
              </a:rPr>
              <a:t> </a:t>
            </a:r>
            <a:r>
              <a:rPr lang="tr-TR" b="1" dirty="0" err="1">
                <a:solidFill>
                  <a:schemeClr val="bg1"/>
                </a:solidFill>
              </a:rPr>
              <a:t>Selection</a:t>
            </a:r>
            <a:endParaRPr lang="tr-TR" b="1" dirty="0">
              <a:solidFill>
                <a:schemeClr val="bg1"/>
              </a:solidFill>
            </a:endParaRPr>
          </a:p>
        </p:txBody>
      </p:sp>
      <p:sp>
        <p:nvSpPr>
          <p:cNvPr id="8" name="Metin kutusu 7">
            <a:extLst>
              <a:ext uri="{FF2B5EF4-FFF2-40B4-BE49-F238E27FC236}">
                <a16:creationId xmlns:a16="http://schemas.microsoft.com/office/drawing/2014/main" id="{DB95919B-C685-41B1-957E-2C8084197CA8}"/>
              </a:ext>
            </a:extLst>
          </p:cNvPr>
          <p:cNvSpPr txBox="1"/>
          <p:nvPr/>
        </p:nvSpPr>
        <p:spPr>
          <a:xfrm>
            <a:off x="582323" y="2332590"/>
            <a:ext cx="34896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This 15 words are the </a:t>
            </a:r>
            <a:r>
              <a:rPr kumimoji="0" lang="tr-TR" sz="2400" b="1" i="0" u="none" strike="noStrike" kern="1200" cap="none" spc="0" normalizeH="0" baseline="0" noProof="0" dirty="0" err="1">
                <a:ln>
                  <a:noFill/>
                </a:ln>
                <a:solidFill>
                  <a:prstClr val="white"/>
                </a:solidFill>
                <a:effectLst/>
                <a:uLnTx/>
                <a:uFillTx/>
                <a:latin typeface="Calibri" panose="020F0502020204030204"/>
                <a:ea typeface="+mn-ea"/>
                <a:cs typeface="+mn-cs"/>
              </a:rPr>
              <a:t>most</a:t>
            </a:r>
            <a:r>
              <a:rPr kumimoji="0" lang="tr-TR"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common words in our dataset. </a:t>
            </a:r>
          </a:p>
        </p:txBody>
      </p:sp>
      <p:sp>
        <p:nvSpPr>
          <p:cNvPr id="12" name="Dikdörtgen 11">
            <a:extLst>
              <a:ext uri="{FF2B5EF4-FFF2-40B4-BE49-F238E27FC236}">
                <a16:creationId xmlns:a16="http://schemas.microsoft.com/office/drawing/2014/main" id="{F4336676-3CFB-45E6-AD26-81D13A5BE7EC}"/>
              </a:ext>
            </a:extLst>
          </p:cNvPr>
          <p:cNvSpPr/>
          <p:nvPr/>
        </p:nvSpPr>
        <p:spPr>
          <a:xfrm>
            <a:off x="7139344" y="649213"/>
            <a:ext cx="2745945" cy="369332"/>
          </a:xfrm>
          <a:prstGeom prst="rect">
            <a:avLst/>
          </a:prstGeom>
        </p:spPr>
        <p:txBody>
          <a:bodyPr wrap="none">
            <a:spAutoFit/>
          </a:bodyPr>
          <a:lstStyle/>
          <a:p>
            <a:r>
              <a:rPr lang="en-US" dirty="0"/>
              <a:t>Table 3: First 15 chi-square:</a:t>
            </a:r>
            <a:endParaRPr lang="tr-TR" dirty="0"/>
          </a:p>
        </p:txBody>
      </p:sp>
      <p:pic>
        <p:nvPicPr>
          <p:cNvPr id="2" name="Resim 1">
            <a:extLst>
              <a:ext uri="{FF2B5EF4-FFF2-40B4-BE49-F238E27FC236}">
                <a16:creationId xmlns:a16="http://schemas.microsoft.com/office/drawing/2014/main" id="{3D47F487-6D10-4697-9D2D-47A7FD89B4D0}"/>
              </a:ext>
            </a:extLst>
          </p:cNvPr>
          <p:cNvPicPr>
            <a:picLocks noChangeAspect="1"/>
          </p:cNvPicPr>
          <p:nvPr/>
        </p:nvPicPr>
        <p:blipFill rotWithShape="1">
          <a:blip r:embed="rId2"/>
          <a:srcRect l="49592" t="25442" r="27341" b="19864"/>
          <a:stretch/>
        </p:blipFill>
        <p:spPr>
          <a:xfrm>
            <a:off x="6714260" y="1109935"/>
            <a:ext cx="3633389" cy="4845968"/>
          </a:xfrm>
          <a:prstGeom prst="rect">
            <a:avLst/>
          </a:prstGeom>
        </p:spPr>
      </p:pic>
    </p:spTree>
    <p:extLst>
      <p:ext uri="{BB962C8B-B14F-4D97-AF65-F5344CB8AC3E}">
        <p14:creationId xmlns:p14="http://schemas.microsoft.com/office/powerpoint/2010/main" val="135916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Unvan 1"/>
          <p:cNvSpPr>
            <a:spLocks noGrp="1"/>
          </p:cNvSpPr>
          <p:nvPr>
            <p:ph type="title"/>
          </p:nvPr>
        </p:nvSpPr>
        <p:spPr>
          <a:xfrm>
            <a:off x="629817" y="817349"/>
            <a:ext cx="10932061" cy="2019156"/>
          </a:xfrm>
        </p:spPr>
        <p:txBody>
          <a:bodyPr>
            <a:normAutofit/>
          </a:bodyPr>
          <a:lstStyle/>
          <a:p>
            <a:pPr algn="ctr"/>
            <a:r>
              <a:rPr lang="en-US" sz="5400" b="1" dirty="0">
                <a:solidFill>
                  <a:srgbClr val="FFFFFF"/>
                </a:solidFill>
              </a:rPr>
              <a:t>Sentiment Analysis</a:t>
            </a:r>
            <a:br>
              <a:rPr lang="tr-TR" sz="5400" b="1" dirty="0">
                <a:solidFill>
                  <a:srgbClr val="FFFFFF"/>
                </a:solidFill>
              </a:rPr>
            </a:br>
            <a:endParaRPr lang="tr-TR" sz="5400" b="1" dirty="0">
              <a:solidFill>
                <a:srgbClr val="FFFFFF"/>
              </a:solidFill>
            </a:endParaRPr>
          </a:p>
        </p:txBody>
      </p:sp>
      <p:sp>
        <p:nvSpPr>
          <p:cNvPr id="3" name="İçerik Yer Tutucusu 2"/>
          <p:cNvSpPr>
            <a:spLocks noGrp="1"/>
          </p:cNvSpPr>
          <p:nvPr>
            <p:ph idx="1"/>
          </p:nvPr>
        </p:nvSpPr>
        <p:spPr>
          <a:xfrm>
            <a:off x="1179226" y="3092970"/>
            <a:ext cx="9833548" cy="2693976"/>
          </a:xfrm>
        </p:spPr>
        <p:txBody>
          <a:bodyPr>
            <a:normAutofit/>
          </a:bodyPr>
          <a:lstStyle/>
          <a:p>
            <a:endParaRPr lang="tr-TR" sz="2000">
              <a:solidFill>
                <a:srgbClr val="000000"/>
              </a:solidFill>
            </a:endParaRPr>
          </a:p>
        </p:txBody>
      </p:sp>
    </p:spTree>
    <p:extLst>
      <p:ext uri="{BB962C8B-B14F-4D97-AF65-F5344CB8AC3E}">
        <p14:creationId xmlns:p14="http://schemas.microsoft.com/office/powerpoint/2010/main" val="256438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384110" y="1667758"/>
            <a:ext cx="7941906" cy="455969"/>
          </a:xfrm>
        </p:spPr>
        <p:txBody>
          <a:bodyPr>
            <a:noAutofit/>
          </a:bodyPr>
          <a:lstStyle/>
          <a:p>
            <a:r>
              <a:rPr lang="tr-TR" b="1" dirty="0" err="1">
                <a:solidFill>
                  <a:schemeClr val="bg1"/>
                </a:solidFill>
              </a:rPr>
              <a:t>Feature</a:t>
            </a:r>
            <a:r>
              <a:rPr lang="tr-TR" b="1" dirty="0">
                <a:solidFill>
                  <a:schemeClr val="bg1"/>
                </a:solidFill>
              </a:rPr>
              <a:t> </a:t>
            </a:r>
            <a:r>
              <a:rPr lang="tr-TR" b="1" dirty="0" err="1">
                <a:solidFill>
                  <a:schemeClr val="bg1"/>
                </a:solidFill>
              </a:rPr>
              <a:t>Selection</a:t>
            </a:r>
            <a:endParaRPr lang="tr-TR" b="1" dirty="0">
              <a:solidFill>
                <a:schemeClr val="bg1"/>
              </a:solidFill>
            </a:endParaRPr>
          </a:p>
        </p:txBody>
      </p:sp>
      <p:sp>
        <p:nvSpPr>
          <p:cNvPr id="8" name="Metin kutusu 7">
            <a:extLst>
              <a:ext uri="{FF2B5EF4-FFF2-40B4-BE49-F238E27FC236}">
                <a16:creationId xmlns:a16="http://schemas.microsoft.com/office/drawing/2014/main" id="{DB95919B-C685-41B1-957E-2C8084197CA8}"/>
              </a:ext>
            </a:extLst>
          </p:cNvPr>
          <p:cNvSpPr txBox="1"/>
          <p:nvPr/>
        </p:nvSpPr>
        <p:spPr>
          <a:xfrm>
            <a:off x="582323" y="2332590"/>
            <a:ext cx="34896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This 15 words are the </a:t>
            </a:r>
            <a:r>
              <a:rPr kumimoji="0" lang="tr-TR" sz="2400" b="1" i="0" u="none" strike="noStrike" kern="1200" cap="none" spc="0" normalizeH="0" baseline="0" noProof="0" dirty="0" err="1">
                <a:ln>
                  <a:noFill/>
                </a:ln>
                <a:solidFill>
                  <a:prstClr val="white"/>
                </a:solidFill>
                <a:effectLst/>
                <a:uLnTx/>
                <a:uFillTx/>
                <a:latin typeface="Calibri" panose="020F0502020204030204"/>
                <a:ea typeface="+mn-ea"/>
                <a:cs typeface="+mn-cs"/>
              </a:rPr>
              <a:t>least</a:t>
            </a:r>
            <a:r>
              <a:rPr kumimoji="0" lang="tr-TR"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common words in our dataset. </a:t>
            </a:r>
          </a:p>
        </p:txBody>
      </p:sp>
      <p:pic>
        <p:nvPicPr>
          <p:cNvPr id="3" name="Resim 2">
            <a:extLst>
              <a:ext uri="{FF2B5EF4-FFF2-40B4-BE49-F238E27FC236}">
                <a16:creationId xmlns:a16="http://schemas.microsoft.com/office/drawing/2014/main" id="{3859E1B6-9356-4BAC-BD89-7BFC4F7C766F}"/>
              </a:ext>
            </a:extLst>
          </p:cNvPr>
          <p:cNvPicPr>
            <a:picLocks noChangeAspect="1"/>
          </p:cNvPicPr>
          <p:nvPr/>
        </p:nvPicPr>
        <p:blipFill rotWithShape="1">
          <a:blip r:embed="rId2"/>
          <a:srcRect l="48520" t="24318" r="26933" b="20408"/>
          <a:stretch/>
        </p:blipFill>
        <p:spPr>
          <a:xfrm>
            <a:off x="6568751" y="1009705"/>
            <a:ext cx="3984171" cy="5046427"/>
          </a:xfrm>
          <a:prstGeom prst="rect">
            <a:avLst/>
          </a:prstGeom>
        </p:spPr>
      </p:pic>
      <p:sp>
        <p:nvSpPr>
          <p:cNvPr id="11" name="Dikdörtgen 10">
            <a:extLst>
              <a:ext uri="{FF2B5EF4-FFF2-40B4-BE49-F238E27FC236}">
                <a16:creationId xmlns:a16="http://schemas.microsoft.com/office/drawing/2014/main" id="{1D2F0B5E-403A-4E35-9F83-F11ACEDEF0EE}"/>
              </a:ext>
            </a:extLst>
          </p:cNvPr>
          <p:cNvSpPr/>
          <p:nvPr/>
        </p:nvSpPr>
        <p:spPr>
          <a:xfrm>
            <a:off x="7297965" y="617202"/>
            <a:ext cx="2719462" cy="369332"/>
          </a:xfrm>
          <a:prstGeom prst="rect">
            <a:avLst/>
          </a:prstGeom>
        </p:spPr>
        <p:txBody>
          <a:bodyPr wrap="none">
            <a:spAutoFit/>
          </a:bodyPr>
          <a:lstStyle/>
          <a:p>
            <a:r>
              <a:rPr lang="en-US" dirty="0"/>
              <a:t>Table 3: </a:t>
            </a:r>
            <a:r>
              <a:rPr lang="tr-TR" dirty="0" err="1"/>
              <a:t>Last</a:t>
            </a:r>
            <a:r>
              <a:rPr lang="en-US" dirty="0"/>
              <a:t> 15 chi-square:</a:t>
            </a:r>
            <a:endParaRPr lang="tr-TR" dirty="0"/>
          </a:p>
        </p:txBody>
      </p:sp>
    </p:spTree>
    <p:extLst>
      <p:ext uri="{BB962C8B-B14F-4D97-AF65-F5344CB8AC3E}">
        <p14:creationId xmlns:p14="http://schemas.microsoft.com/office/powerpoint/2010/main" val="322919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B876349-8D92-4046-B817-D7688499652F}"/>
              </a:ext>
            </a:extLst>
          </p:cNvPr>
          <p:cNvSpPr>
            <a:spLocks noGrp="1"/>
          </p:cNvSpPr>
          <p:nvPr>
            <p:ph type="title"/>
          </p:nvPr>
        </p:nvSpPr>
        <p:spPr/>
        <p:txBody>
          <a:bodyPr/>
          <a:lstStyle/>
          <a:p>
            <a:r>
              <a:rPr lang="tr-TR" b="1" dirty="0" err="1">
                <a:solidFill>
                  <a:schemeClr val="accent4">
                    <a:lumMod val="75000"/>
                  </a:schemeClr>
                </a:solidFill>
              </a:rPr>
              <a:t>Comparison</a:t>
            </a:r>
            <a:r>
              <a:rPr lang="tr-TR" b="1" dirty="0">
                <a:solidFill>
                  <a:schemeClr val="accent4">
                    <a:lumMod val="75000"/>
                  </a:schemeClr>
                </a:solidFill>
              </a:rPr>
              <a:t> of 2 </a:t>
            </a:r>
            <a:r>
              <a:rPr lang="tr-TR" b="1" dirty="0" err="1">
                <a:solidFill>
                  <a:schemeClr val="accent4">
                    <a:lumMod val="75000"/>
                  </a:schemeClr>
                </a:solidFill>
              </a:rPr>
              <a:t>Methods</a:t>
            </a:r>
            <a:endParaRPr lang="tr-TR" b="1" dirty="0">
              <a:solidFill>
                <a:schemeClr val="accent4">
                  <a:lumMod val="75000"/>
                </a:schemeClr>
              </a:solidFill>
            </a:endParaRPr>
          </a:p>
        </p:txBody>
      </p:sp>
      <p:sp>
        <p:nvSpPr>
          <p:cNvPr id="3" name="İçerik Yer Tutucusu 2">
            <a:extLst>
              <a:ext uri="{FF2B5EF4-FFF2-40B4-BE49-F238E27FC236}">
                <a16:creationId xmlns:a16="http://schemas.microsoft.com/office/drawing/2014/main" id="{74DBCD6A-631E-4264-8E25-C86306230B7A}"/>
              </a:ext>
            </a:extLst>
          </p:cNvPr>
          <p:cNvSpPr>
            <a:spLocks noGrp="1"/>
          </p:cNvSpPr>
          <p:nvPr>
            <p:ph idx="1"/>
          </p:nvPr>
        </p:nvSpPr>
        <p:spPr/>
        <p:txBody>
          <a:bodyPr/>
          <a:lstStyle/>
          <a:p>
            <a:r>
              <a:rPr lang="en-US" dirty="0"/>
              <a:t>Two selection method have different formulas. But they both find common words. They’re not the same words, but they’re all are the most common words in our dataset.</a:t>
            </a:r>
            <a:endParaRPr lang="tr-TR" dirty="0"/>
          </a:p>
        </p:txBody>
      </p:sp>
    </p:spTree>
    <p:extLst>
      <p:ext uri="{BB962C8B-B14F-4D97-AF65-F5344CB8AC3E}">
        <p14:creationId xmlns:p14="http://schemas.microsoft.com/office/powerpoint/2010/main" val="360388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2478CB2-C56A-4AEE-9835-1C9844C8151E}"/>
              </a:ext>
            </a:extLst>
          </p:cNvPr>
          <p:cNvSpPr>
            <a:spLocks noGrp="1"/>
          </p:cNvSpPr>
          <p:nvPr>
            <p:ph type="title"/>
          </p:nvPr>
        </p:nvSpPr>
        <p:spPr/>
        <p:txBody>
          <a:bodyPr/>
          <a:lstStyle/>
          <a:p>
            <a:r>
              <a:rPr lang="tr-TR" b="1" dirty="0" err="1">
                <a:solidFill>
                  <a:schemeClr val="accent4">
                    <a:lumMod val="75000"/>
                  </a:schemeClr>
                </a:solidFill>
              </a:rPr>
              <a:t>Algorithms</a:t>
            </a:r>
            <a:endParaRPr lang="tr-TR" b="1" dirty="0">
              <a:solidFill>
                <a:schemeClr val="accent4">
                  <a:lumMod val="75000"/>
                </a:schemeClr>
              </a:solidFill>
            </a:endParaRPr>
          </a:p>
        </p:txBody>
      </p:sp>
      <p:sp>
        <p:nvSpPr>
          <p:cNvPr id="3" name="İçerik Yer Tutucusu 2">
            <a:extLst>
              <a:ext uri="{FF2B5EF4-FFF2-40B4-BE49-F238E27FC236}">
                <a16:creationId xmlns:a16="http://schemas.microsoft.com/office/drawing/2014/main" id="{725DCE78-1E82-40B1-A917-80D7F0EBAD67}"/>
              </a:ext>
            </a:extLst>
          </p:cNvPr>
          <p:cNvSpPr>
            <a:spLocks noGrp="1"/>
          </p:cNvSpPr>
          <p:nvPr>
            <p:ph idx="1"/>
          </p:nvPr>
        </p:nvSpPr>
        <p:spPr/>
        <p:txBody>
          <a:bodyPr/>
          <a:lstStyle/>
          <a:p>
            <a:r>
              <a:rPr lang="en-US" dirty="0"/>
              <a:t>We did 10 tests for each algorithm. Because we wanted our results to be more reliable. We split our dataset into 10 part and we did training and testing on each of the</a:t>
            </a:r>
            <a:r>
              <a:rPr lang="tr-TR" dirty="0"/>
              <a:t>m. </a:t>
            </a:r>
            <a:r>
              <a:rPr lang="tr-TR" dirty="0" err="1"/>
              <a:t>We</a:t>
            </a:r>
            <a:r>
              <a:rPr lang="tr-TR" dirty="0"/>
              <a:t> </a:t>
            </a:r>
            <a:r>
              <a:rPr lang="tr-TR" dirty="0" err="1"/>
              <a:t>did</a:t>
            </a:r>
            <a:r>
              <a:rPr lang="tr-TR" dirty="0"/>
              <a:t> </a:t>
            </a:r>
            <a:r>
              <a:rPr lang="tr-TR" dirty="0" err="1"/>
              <a:t>this</a:t>
            </a:r>
            <a:r>
              <a:rPr lang="tr-TR" dirty="0"/>
              <a:t> </a:t>
            </a:r>
            <a:r>
              <a:rPr lang="tr-TR" dirty="0" err="1"/>
              <a:t>part</a:t>
            </a:r>
            <a:r>
              <a:rPr lang="tr-TR" dirty="0"/>
              <a:t> </a:t>
            </a:r>
            <a:r>
              <a:rPr lang="tr-TR" dirty="0" err="1"/>
              <a:t>by</a:t>
            </a:r>
            <a:r>
              <a:rPr lang="tr-TR" dirty="0"/>
              <a:t> </a:t>
            </a:r>
            <a:r>
              <a:rPr lang="tr-TR" dirty="0" err="1"/>
              <a:t>using</a:t>
            </a:r>
            <a:r>
              <a:rPr lang="tr-TR" dirty="0"/>
              <a:t> k-</a:t>
            </a:r>
            <a:r>
              <a:rPr lang="tr-TR" dirty="0" err="1"/>
              <a:t>fold</a:t>
            </a:r>
            <a:r>
              <a:rPr lang="tr-TR" dirty="0"/>
              <a:t> </a:t>
            </a:r>
            <a:r>
              <a:rPr lang="tr-TR" dirty="0" err="1"/>
              <a:t>cross</a:t>
            </a:r>
            <a:r>
              <a:rPr lang="tr-TR" dirty="0"/>
              <a:t> </a:t>
            </a:r>
            <a:r>
              <a:rPr lang="tr-TR" dirty="0" err="1"/>
              <a:t>validation</a:t>
            </a:r>
            <a:r>
              <a:rPr lang="tr-TR" dirty="0"/>
              <a:t>.</a:t>
            </a:r>
          </a:p>
        </p:txBody>
      </p:sp>
    </p:spTree>
    <p:extLst>
      <p:ext uri="{BB962C8B-B14F-4D97-AF65-F5344CB8AC3E}">
        <p14:creationId xmlns:p14="http://schemas.microsoft.com/office/powerpoint/2010/main" val="50417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757334" y="2582158"/>
            <a:ext cx="7941906" cy="455969"/>
          </a:xfrm>
        </p:spPr>
        <p:txBody>
          <a:bodyPr>
            <a:noAutofit/>
          </a:bodyPr>
          <a:lstStyle/>
          <a:p>
            <a:r>
              <a:rPr lang="tr-TR" b="1" dirty="0" err="1">
                <a:solidFill>
                  <a:schemeClr val="bg1"/>
                </a:solidFill>
              </a:rPr>
              <a:t>Desicion</a:t>
            </a:r>
            <a:r>
              <a:rPr lang="tr-TR" b="1" dirty="0">
                <a:solidFill>
                  <a:schemeClr val="bg1"/>
                </a:solidFill>
              </a:rPr>
              <a:t> </a:t>
            </a:r>
            <a:r>
              <a:rPr lang="tr-TR" b="1" dirty="0" err="1">
                <a:solidFill>
                  <a:schemeClr val="bg1"/>
                </a:solidFill>
              </a:rPr>
              <a:t>Tree</a:t>
            </a:r>
            <a:endParaRPr lang="tr-TR" b="1" dirty="0">
              <a:solidFill>
                <a:schemeClr val="bg1"/>
              </a:solidFill>
            </a:endParaRPr>
          </a:p>
        </p:txBody>
      </p:sp>
      <p:pic>
        <p:nvPicPr>
          <p:cNvPr id="2" name="Resim 1">
            <a:extLst>
              <a:ext uri="{FF2B5EF4-FFF2-40B4-BE49-F238E27FC236}">
                <a16:creationId xmlns:a16="http://schemas.microsoft.com/office/drawing/2014/main" id="{76F624D6-AC84-4E67-A620-4BB52237BF8F}"/>
              </a:ext>
            </a:extLst>
          </p:cNvPr>
          <p:cNvPicPr>
            <a:picLocks noChangeAspect="1"/>
          </p:cNvPicPr>
          <p:nvPr/>
        </p:nvPicPr>
        <p:blipFill rotWithShape="1">
          <a:blip r:embed="rId2"/>
          <a:srcRect l="49439" t="34558" r="27755" b="27619"/>
          <a:stretch/>
        </p:blipFill>
        <p:spPr>
          <a:xfrm>
            <a:off x="6399371" y="1422919"/>
            <a:ext cx="3980747" cy="3713583"/>
          </a:xfrm>
          <a:prstGeom prst="rect">
            <a:avLst/>
          </a:prstGeom>
        </p:spPr>
      </p:pic>
      <p:sp>
        <p:nvSpPr>
          <p:cNvPr id="4" name="Dikdörtgen 3">
            <a:extLst>
              <a:ext uri="{FF2B5EF4-FFF2-40B4-BE49-F238E27FC236}">
                <a16:creationId xmlns:a16="http://schemas.microsoft.com/office/drawing/2014/main" id="{C376CD8B-B71B-449A-BABC-7BFB60B49642}"/>
              </a:ext>
            </a:extLst>
          </p:cNvPr>
          <p:cNvSpPr/>
          <p:nvPr/>
        </p:nvSpPr>
        <p:spPr>
          <a:xfrm>
            <a:off x="6492263" y="921747"/>
            <a:ext cx="3966086" cy="369332"/>
          </a:xfrm>
          <a:prstGeom prst="rect">
            <a:avLst/>
          </a:prstGeom>
        </p:spPr>
        <p:txBody>
          <a:bodyPr wrap="none">
            <a:spAutoFit/>
          </a:bodyPr>
          <a:lstStyle/>
          <a:p>
            <a:r>
              <a:rPr lang="en-GB" dirty="0"/>
              <a:t>Table 5: Algorithm name: Decision Tree: </a:t>
            </a:r>
          </a:p>
        </p:txBody>
      </p:sp>
    </p:spTree>
    <p:extLst>
      <p:ext uri="{BB962C8B-B14F-4D97-AF65-F5344CB8AC3E}">
        <p14:creationId xmlns:p14="http://schemas.microsoft.com/office/powerpoint/2010/main" val="55306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757334" y="2582158"/>
            <a:ext cx="7941906" cy="455969"/>
          </a:xfrm>
        </p:spPr>
        <p:txBody>
          <a:bodyPr>
            <a:noAutofit/>
          </a:bodyPr>
          <a:lstStyle/>
          <a:p>
            <a:r>
              <a:rPr lang="tr-TR" b="1" dirty="0" err="1">
                <a:solidFill>
                  <a:schemeClr val="bg1"/>
                </a:solidFill>
              </a:rPr>
              <a:t>Naive</a:t>
            </a:r>
            <a:r>
              <a:rPr lang="tr-TR" b="1" dirty="0">
                <a:solidFill>
                  <a:schemeClr val="bg1"/>
                </a:solidFill>
              </a:rPr>
              <a:t> </a:t>
            </a:r>
            <a:r>
              <a:rPr lang="tr-TR" b="1" dirty="0" err="1">
                <a:solidFill>
                  <a:schemeClr val="bg1"/>
                </a:solidFill>
              </a:rPr>
              <a:t>Bayes</a:t>
            </a:r>
            <a:endParaRPr lang="tr-TR" b="1" dirty="0">
              <a:solidFill>
                <a:schemeClr val="bg1"/>
              </a:solidFill>
            </a:endParaRPr>
          </a:p>
        </p:txBody>
      </p:sp>
      <p:sp>
        <p:nvSpPr>
          <p:cNvPr id="4" name="Dikdörtgen 3">
            <a:extLst>
              <a:ext uri="{FF2B5EF4-FFF2-40B4-BE49-F238E27FC236}">
                <a16:creationId xmlns:a16="http://schemas.microsoft.com/office/drawing/2014/main" id="{C376CD8B-B71B-449A-BABC-7BFB60B49642}"/>
              </a:ext>
            </a:extLst>
          </p:cNvPr>
          <p:cNvSpPr/>
          <p:nvPr/>
        </p:nvSpPr>
        <p:spPr>
          <a:xfrm>
            <a:off x="6492263" y="921747"/>
            <a:ext cx="38858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Table 5: Algorithm name: </a:t>
            </a:r>
            <a:r>
              <a:rPr kumimoji="0" lang="tr-TR" sz="1800" b="0" i="0" u="none" strike="noStrike" kern="1200" cap="none" spc="0" normalizeH="0" baseline="0" noProof="0" dirty="0" err="1">
                <a:ln>
                  <a:noFill/>
                </a:ln>
                <a:solidFill>
                  <a:prstClr val="black"/>
                </a:solidFill>
                <a:effectLst/>
                <a:uLnTx/>
                <a:uFillTx/>
                <a:latin typeface="Calibri" panose="020F0502020204030204"/>
                <a:ea typeface="+mn-ea"/>
                <a:cs typeface="+mn-cs"/>
              </a:rPr>
              <a:t>Naïve</a:t>
            </a:r>
            <a:r>
              <a:rPr lang="tr-TR" dirty="0">
                <a:solidFill>
                  <a:prstClr val="black"/>
                </a:solidFill>
                <a:latin typeface="Calibri" panose="020F0502020204030204"/>
              </a:rPr>
              <a:t> </a:t>
            </a:r>
            <a:r>
              <a:rPr lang="tr-TR" dirty="0" err="1">
                <a:solidFill>
                  <a:prstClr val="black"/>
                </a:solidFill>
                <a:latin typeface="Calibri" panose="020F0502020204030204"/>
              </a:rPr>
              <a:t>Bayes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Resim 2">
            <a:extLst>
              <a:ext uri="{FF2B5EF4-FFF2-40B4-BE49-F238E27FC236}">
                <a16:creationId xmlns:a16="http://schemas.microsoft.com/office/drawing/2014/main" id="{C7F5573C-8826-4ED1-8C5B-F3BD2E62ADA7}"/>
              </a:ext>
            </a:extLst>
          </p:cNvPr>
          <p:cNvPicPr>
            <a:picLocks noChangeAspect="1"/>
          </p:cNvPicPr>
          <p:nvPr/>
        </p:nvPicPr>
        <p:blipFill rotWithShape="1">
          <a:blip r:embed="rId2"/>
          <a:srcRect l="49974" t="27347" r="27721" b="34573"/>
          <a:stretch/>
        </p:blipFill>
        <p:spPr>
          <a:xfrm>
            <a:off x="6346801" y="1489145"/>
            <a:ext cx="4295258" cy="4124991"/>
          </a:xfrm>
          <a:prstGeom prst="rect">
            <a:avLst/>
          </a:prstGeom>
        </p:spPr>
      </p:pic>
    </p:spTree>
    <p:extLst>
      <p:ext uri="{BB962C8B-B14F-4D97-AF65-F5344CB8AC3E}">
        <p14:creationId xmlns:p14="http://schemas.microsoft.com/office/powerpoint/2010/main" val="397497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1188750" y="2619481"/>
            <a:ext cx="7941906" cy="455969"/>
          </a:xfrm>
        </p:spPr>
        <p:txBody>
          <a:bodyPr>
            <a:noAutofit/>
          </a:bodyPr>
          <a:lstStyle/>
          <a:p>
            <a:r>
              <a:rPr lang="tr-TR" b="1" dirty="0">
                <a:solidFill>
                  <a:schemeClr val="bg1"/>
                </a:solidFill>
              </a:rPr>
              <a:t>K-NN</a:t>
            </a:r>
          </a:p>
        </p:txBody>
      </p:sp>
      <p:sp>
        <p:nvSpPr>
          <p:cNvPr id="4" name="Dikdörtgen 3">
            <a:extLst>
              <a:ext uri="{FF2B5EF4-FFF2-40B4-BE49-F238E27FC236}">
                <a16:creationId xmlns:a16="http://schemas.microsoft.com/office/drawing/2014/main" id="{C376CD8B-B71B-449A-BABC-7BFB60B49642}"/>
              </a:ext>
            </a:extLst>
          </p:cNvPr>
          <p:cNvSpPr/>
          <p:nvPr/>
        </p:nvSpPr>
        <p:spPr>
          <a:xfrm>
            <a:off x="5091251" y="967914"/>
            <a:ext cx="3278308" cy="646331"/>
          </a:xfrm>
          <a:prstGeom prst="rect">
            <a:avLst/>
          </a:prstGeom>
        </p:spPr>
        <p:txBody>
          <a:bodyPr wrap="square">
            <a:spAutoFit/>
          </a:bodyPr>
          <a:lstStyle/>
          <a:p>
            <a:pPr lvl="0"/>
            <a:r>
              <a:rPr lang="en-GB" dirty="0"/>
              <a:t>Table 7: Algorithm name: </a:t>
            </a:r>
            <a:r>
              <a:rPr lang="tr-TR" dirty="0"/>
              <a:t>K</a:t>
            </a:r>
            <a:r>
              <a:rPr lang="en-GB" dirty="0"/>
              <a:t>-NN </a:t>
            </a:r>
            <a:r>
              <a:rPr lang="en-GB" dirty="0" err="1"/>
              <a:t>neighbor</a:t>
            </a:r>
            <a:r>
              <a:rPr lang="en-GB" dirty="0"/>
              <a:t> number is 1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Resim 1">
            <a:extLst>
              <a:ext uri="{FF2B5EF4-FFF2-40B4-BE49-F238E27FC236}">
                <a16:creationId xmlns:a16="http://schemas.microsoft.com/office/drawing/2014/main" id="{AAFD47B6-F0F0-4FF9-9721-3E493CDE6469}"/>
              </a:ext>
            </a:extLst>
          </p:cNvPr>
          <p:cNvPicPr>
            <a:picLocks noChangeAspect="1"/>
          </p:cNvPicPr>
          <p:nvPr/>
        </p:nvPicPr>
        <p:blipFill rotWithShape="1">
          <a:blip r:embed="rId2"/>
          <a:srcRect l="49911" t="27163" r="27655" b="34538"/>
          <a:stretch/>
        </p:blipFill>
        <p:spPr>
          <a:xfrm>
            <a:off x="5159703" y="1722510"/>
            <a:ext cx="3278309" cy="3148070"/>
          </a:xfrm>
          <a:prstGeom prst="rect">
            <a:avLst/>
          </a:prstGeom>
        </p:spPr>
      </p:pic>
      <p:pic>
        <p:nvPicPr>
          <p:cNvPr id="5" name="Resim 4">
            <a:extLst>
              <a:ext uri="{FF2B5EF4-FFF2-40B4-BE49-F238E27FC236}">
                <a16:creationId xmlns:a16="http://schemas.microsoft.com/office/drawing/2014/main" id="{0E4FA66F-6131-40A6-8A3C-F66AAA0247F5}"/>
              </a:ext>
            </a:extLst>
          </p:cNvPr>
          <p:cNvPicPr>
            <a:picLocks noChangeAspect="1"/>
          </p:cNvPicPr>
          <p:nvPr/>
        </p:nvPicPr>
        <p:blipFill rotWithShape="1">
          <a:blip r:embed="rId3"/>
          <a:srcRect l="50000" t="21768" r="27602" b="40136"/>
          <a:stretch/>
        </p:blipFill>
        <p:spPr>
          <a:xfrm>
            <a:off x="8699240" y="1703745"/>
            <a:ext cx="3278308" cy="3136422"/>
          </a:xfrm>
          <a:prstGeom prst="rect">
            <a:avLst/>
          </a:prstGeom>
        </p:spPr>
      </p:pic>
      <p:sp>
        <p:nvSpPr>
          <p:cNvPr id="8" name="Dikdörtgen 7">
            <a:extLst>
              <a:ext uri="{FF2B5EF4-FFF2-40B4-BE49-F238E27FC236}">
                <a16:creationId xmlns:a16="http://schemas.microsoft.com/office/drawing/2014/main" id="{4D5A0E4B-0FCB-4700-A5B1-4319F99E7992}"/>
              </a:ext>
            </a:extLst>
          </p:cNvPr>
          <p:cNvSpPr/>
          <p:nvPr/>
        </p:nvSpPr>
        <p:spPr>
          <a:xfrm>
            <a:off x="8699240" y="950756"/>
            <a:ext cx="3278308" cy="646331"/>
          </a:xfrm>
          <a:prstGeom prst="rect">
            <a:avLst/>
          </a:prstGeom>
        </p:spPr>
        <p:txBody>
          <a:bodyPr wrap="square">
            <a:spAutoFit/>
          </a:bodyPr>
          <a:lstStyle/>
          <a:p>
            <a:pPr lvl="0"/>
            <a:r>
              <a:rPr lang="en-GB" dirty="0"/>
              <a:t>Table </a:t>
            </a:r>
            <a:r>
              <a:rPr lang="tr-TR" dirty="0"/>
              <a:t>8</a:t>
            </a:r>
            <a:r>
              <a:rPr lang="en-GB" dirty="0"/>
              <a:t>: Algorithm name: </a:t>
            </a:r>
            <a:r>
              <a:rPr lang="tr-TR" dirty="0"/>
              <a:t>K</a:t>
            </a:r>
            <a:r>
              <a:rPr lang="en-GB" dirty="0"/>
              <a:t>-NN </a:t>
            </a:r>
            <a:r>
              <a:rPr lang="en-GB" dirty="0" err="1"/>
              <a:t>neighbor</a:t>
            </a:r>
            <a:r>
              <a:rPr lang="en-GB" dirty="0"/>
              <a:t> number is </a:t>
            </a:r>
            <a:r>
              <a:rPr lang="tr-TR" dirty="0"/>
              <a:t>2</a:t>
            </a:r>
            <a:r>
              <a:rPr lang="en-GB" dirty="0"/>
              <a:t>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814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757334" y="2582158"/>
            <a:ext cx="7941906" cy="455969"/>
          </a:xfrm>
        </p:spPr>
        <p:txBody>
          <a:bodyPr>
            <a:noAutofit/>
          </a:bodyPr>
          <a:lstStyle/>
          <a:p>
            <a:r>
              <a:rPr lang="tr-TR" b="1" dirty="0" err="1">
                <a:solidFill>
                  <a:schemeClr val="bg1"/>
                </a:solidFill>
              </a:rPr>
              <a:t>Desicion</a:t>
            </a:r>
            <a:r>
              <a:rPr lang="tr-TR" b="1" dirty="0">
                <a:solidFill>
                  <a:schemeClr val="bg1"/>
                </a:solidFill>
              </a:rPr>
              <a:t> </a:t>
            </a:r>
            <a:r>
              <a:rPr lang="tr-TR" b="1" dirty="0" err="1">
                <a:solidFill>
                  <a:schemeClr val="bg1"/>
                </a:solidFill>
              </a:rPr>
              <a:t>Tree</a:t>
            </a:r>
            <a:endParaRPr lang="tr-TR" b="1" dirty="0">
              <a:solidFill>
                <a:schemeClr val="bg1"/>
              </a:solidFill>
            </a:endParaRPr>
          </a:p>
        </p:txBody>
      </p:sp>
      <p:pic>
        <p:nvPicPr>
          <p:cNvPr id="3" name="Resim 2">
            <a:extLst>
              <a:ext uri="{FF2B5EF4-FFF2-40B4-BE49-F238E27FC236}">
                <a16:creationId xmlns:a16="http://schemas.microsoft.com/office/drawing/2014/main" id="{C671F76A-5170-4258-9FF7-B08C46E045A1}"/>
              </a:ext>
            </a:extLst>
          </p:cNvPr>
          <p:cNvPicPr>
            <a:picLocks noChangeAspect="1"/>
          </p:cNvPicPr>
          <p:nvPr/>
        </p:nvPicPr>
        <p:blipFill rotWithShape="1">
          <a:blip r:embed="rId2"/>
          <a:srcRect l="49439" t="26122" r="27602" b="36735"/>
          <a:stretch/>
        </p:blipFill>
        <p:spPr>
          <a:xfrm>
            <a:off x="6536808" y="1707803"/>
            <a:ext cx="3782848" cy="3442393"/>
          </a:xfrm>
          <a:prstGeom prst="rect">
            <a:avLst/>
          </a:prstGeom>
        </p:spPr>
      </p:pic>
      <p:sp>
        <p:nvSpPr>
          <p:cNvPr id="5" name="Dikdörtgen 4">
            <a:extLst>
              <a:ext uri="{FF2B5EF4-FFF2-40B4-BE49-F238E27FC236}">
                <a16:creationId xmlns:a16="http://schemas.microsoft.com/office/drawing/2014/main" id="{B9AA8988-F533-4393-A569-527D19497A1C}"/>
              </a:ext>
            </a:extLst>
          </p:cNvPr>
          <p:cNvSpPr/>
          <p:nvPr/>
        </p:nvSpPr>
        <p:spPr>
          <a:xfrm>
            <a:off x="5347576" y="784369"/>
            <a:ext cx="6511632" cy="646331"/>
          </a:xfrm>
          <a:prstGeom prst="rect">
            <a:avLst/>
          </a:prstGeom>
        </p:spPr>
        <p:txBody>
          <a:bodyPr wrap="square">
            <a:spAutoFit/>
          </a:bodyPr>
          <a:lstStyle/>
          <a:p>
            <a:r>
              <a:rPr lang="en-GB" dirty="0"/>
              <a:t>Table 9: Decision Tree with remove words occurring less than 5 times</a:t>
            </a:r>
          </a:p>
        </p:txBody>
      </p:sp>
    </p:spTree>
    <p:extLst>
      <p:ext uri="{BB962C8B-B14F-4D97-AF65-F5344CB8AC3E}">
        <p14:creationId xmlns:p14="http://schemas.microsoft.com/office/powerpoint/2010/main" val="176891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757334" y="2582158"/>
            <a:ext cx="7941906" cy="455969"/>
          </a:xfrm>
        </p:spPr>
        <p:txBody>
          <a:bodyPr>
            <a:noAutofit/>
          </a:bodyPr>
          <a:lstStyle/>
          <a:p>
            <a:r>
              <a:rPr lang="tr-TR" b="1" dirty="0" err="1">
                <a:solidFill>
                  <a:schemeClr val="bg1"/>
                </a:solidFill>
              </a:rPr>
              <a:t>Naive</a:t>
            </a:r>
            <a:r>
              <a:rPr lang="tr-TR" b="1" dirty="0">
                <a:solidFill>
                  <a:schemeClr val="bg1"/>
                </a:solidFill>
              </a:rPr>
              <a:t> </a:t>
            </a:r>
            <a:r>
              <a:rPr lang="tr-TR" b="1" dirty="0" err="1">
                <a:solidFill>
                  <a:schemeClr val="bg1"/>
                </a:solidFill>
              </a:rPr>
              <a:t>Bayes</a:t>
            </a:r>
            <a:endParaRPr lang="tr-TR" b="1" dirty="0">
              <a:solidFill>
                <a:schemeClr val="bg1"/>
              </a:solidFill>
            </a:endParaRPr>
          </a:p>
        </p:txBody>
      </p:sp>
      <p:pic>
        <p:nvPicPr>
          <p:cNvPr id="2" name="Resim 1">
            <a:extLst>
              <a:ext uri="{FF2B5EF4-FFF2-40B4-BE49-F238E27FC236}">
                <a16:creationId xmlns:a16="http://schemas.microsoft.com/office/drawing/2014/main" id="{D60A99DF-8668-4E7C-ABCB-E8F71A348428}"/>
              </a:ext>
            </a:extLst>
          </p:cNvPr>
          <p:cNvPicPr>
            <a:picLocks noChangeAspect="1"/>
          </p:cNvPicPr>
          <p:nvPr/>
        </p:nvPicPr>
        <p:blipFill rotWithShape="1">
          <a:blip r:embed="rId2"/>
          <a:srcRect l="49286" t="28300" r="27449" b="32652"/>
          <a:stretch/>
        </p:blipFill>
        <p:spPr>
          <a:xfrm>
            <a:off x="6634065" y="1702468"/>
            <a:ext cx="3657600" cy="3453064"/>
          </a:xfrm>
          <a:prstGeom prst="rect">
            <a:avLst/>
          </a:prstGeom>
        </p:spPr>
      </p:pic>
      <p:sp>
        <p:nvSpPr>
          <p:cNvPr id="5" name="Dikdörtgen 4">
            <a:extLst>
              <a:ext uri="{FF2B5EF4-FFF2-40B4-BE49-F238E27FC236}">
                <a16:creationId xmlns:a16="http://schemas.microsoft.com/office/drawing/2014/main" id="{85CD1E9B-6143-4B90-B52B-92F103470BF9}"/>
              </a:ext>
            </a:extLst>
          </p:cNvPr>
          <p:cNvSpPr/>
          <p:nvPr/>
        </p:nvSpPr>
        <p:spPr>
          <a:xfrm>
            <a:off x="5501951" y="838496"/>
            <a:ext cx="6096000" cy="646331"/>
          </a:xfrm>
          <a:prstGeom prst="rect">
            <a:avLst/>
          </a:prstGeom>
        </p:spPr>
        <p:txBody>
          <a:bodyPr>
            <a:spAutoFit/>
          </a:bodyPr>
          <a:lstStyle/>
          <a:p>
            <a:r>
              <a:rPr lang="en-GB" dirty="0"/>
              <a:t>Table 10: Naive Bayes with remove words occurring less than 5 times </a:t>
            </a:r>
          </a:p>
        </p:txBody>
      </p:sp>
    </p:spTree>
    <p:extLst>
      <p:ext uri="{BB962C8B-B14F-4D97-AF65-F5344CB8AC3E}">
        <p14:creationId xmlns:p14="http://schemas.microsoft.com/office/powerpoint/2010/main" val="316735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nvan 1">
            <a:extLst>
              <a:ext uri="{FF2B5EF4-FFF2-40B4-BE49-F238E27FC236}">
                <a16:creationId xmlns:a16="http://schemas.microsoft.com/office/drawing/2014/main" id="{4FD1E6F5-F6FB-4809-AA28-73DD02842B52}"/>
              </a:ext>
            </a:extLst>
          </p:cNvPr>
          <p:cNvSpPr>
            <a:spLocks noGrp="1"/>
          </p:cNvSpPr>
          <p:nvPr>
            <p:ph type="title"/>
          </p:nvPr>
        </p:nvSpPr>
        <p:spPr>
          <a:xfrm>
            <a:off x="1345162" y="2656803"/>
            <a:ext cx="7941906" cy="455969"/>
          </a:xfrm>
        </p:spPr>
        <p:txBody>
          <a:bodyPr>
            <a:noAutofit/>
          </a:bodyPr>
          <a:lstStyle/>
          <a:p>
            <a:r>
              <a:rPr lang="tr-TR" b="1" dirty="0">
                <a:solidFill>
                  <a:schemeClr val="bg1"/>
                </a:solidFill>
              </a:rPr>
              <a:t>K-NN</a:t>
            </a:r>
          </a:p>
        </p:txBody>
      </p:sp>
      <p:pic>
        <p:nvPicPr>
          <p:cNvPr id="3" name="Resim 2">
            <a:extLst>
              <a:ext uri="{FF2B5EF4-FFF2-40B4-BE49-F238E27FC236}">
                <a16:creationId xmlns:a16="http://schemas.microsoft.com/office/drawing/2014/main" id="{FC9B759B-985C-4FDD-B81A-BCD461E6AAE6}"/>
              </a:ext>
            </a:extLst>
          </p:cNvPr>
          <p:cNvPicPr>
            <a:picLocks noChangeAspect="1"/>
          </p:cNvPicPr>
          <p:nvPr/>
        </p:nvPicPr>
        <p:blipFill rotWithShape="1">
          <a:blip r:embed="rId2"/>
          <a:srcRect l="49208" t="31293" r="27602" b="30612"/>
          <a:stretch/>
        </p:blipFill>
        <p:spPr>
          <a:xfrm>
            <a:off x="4941223" y="2366037"/>
            <a:ext cx="3337226" cy="3083768"/>
          </a:xfrm>
          <a:prstGeom prst="rect">
            <a:avLst/>
          </a:prstGeom>
        </p:spPr>
      </p:pic>
      <p:pic>
        <p:nvPicPr>
          <p:cNvPr id="6" name="Resim 5">
            <a:extLst>
              <a:ext uri="{FF2B5EF4-FFF2-40B4-BE49-F238E27FC236}">
                <a16:creationId xmlns:a16="http://schemas.microsoft.com/office/drawing/2014/main" id="{F7F4F872-E5B0-4171-B90D-99C79AA1D879}"/>
              </a:ext>
            </a:extLst>
          </p:cNvPr>
          <p:cNvPicPr>
            <a:picLocks noChangeAspect="1"/>
          </p:cNvPicPr>
          <p:nvPr/>
        </p:nvPicPr>
        <p:blipFill rotWithShape="1">
          <a:blip r:embed="rId3"/>
          <a:srcRect l="49208" t="31972" r="27372" b="28844"/>
          <a:stretch/>
        </p:blipFill>
        <p:spPr>
          <a:xfrm>
            <a:off x="8565376" y="2335998"/>
            <a:ext cx="3340485" cy="3143847"/>
          </a:xfrm>
          <a:prstGeom prst="rect">
            <a:avLst/>
          </a:prstGeom>
        </p:spPr>
      </p:pic>
      <p:sp>
        <p:nvSpPr>
          <p:cNvPr id="7" name="Dikdörtgen 6">
            <a:extLst>
              <a:ext uri="{FF2B5EF4-FFF2-40B4-BE49-F238E27FC236}">
                <a16:creationId xmlns:a16="http://schemas.microsoft.com/office/drawing/2014/main" id="{399324DF-47C6-4163-9C0E-AA091995A832}"/>
              </a:ext>
            </a:extLst>
          </p:cNvPr>
          <p:cNvSpPr/>
          <p:nvPr/>
        </p:nvSpPr>
        <p:spPr>
          <a:xfrm>
            <a:off x="8565376" y="1100397"/>
            <a:ext cx="3539412" cy="923330"/>
          </a:xfrm>
          <a:prstGeom prst="rect">
            <a:avLst/>
          </a:prstGeom>
        </p:spPr>
        <p:txBody>
          <a:bodyPr wrap="square">
            <a:spAutoFit/>
          </a:bodyPr>
          <a:lstStyle/>
          <a:p>
            <a:r>
              <a:rPr lang="en-GB" dirty="0"/>
              <a:t>Table 12: k-NN </a:t>
            </a:r>
            <a:r>
              <a:rPr lang="en-GB" dirty="0" err="1"/>
              <a:t>neighbor</a:t>
            </a:r>
            <a:r>
              <a:rPr lang="en-GB" dirty="0"/>
              <a:t> number is 2 with remove words occurring less than 5 times</a:t>
            </a:r>
          </a:p>
        </p:txBody>
      </p:sp>
      <p:sp>
        <p:nvSpPr>
          <p:cNvPr id="11" name="Dikdörtgen 10">
            <a:extLst>
              <a:ext uri="{FF2B5EF4-FFF2-40B4-BE49-F238E27FC236}">
                <a16:creationId xmlns:a16="http://schemas.microsoft.com/office/drawing/2014/main" id="{D7014E54-8C21-4376-8130-45A5DE1B2B26}"/>
              </a:ext>
            </a:extLst>
          </p:cNvPr>
          <p:cNvSpPr/>
          <p:nvPr/>
        </p:nvSpPr>
        <p:spPr>
          <a:xfrm>
            <a:off x="4941223" y="1126425"/>
            <a:ext cx="3539412" cy="923330"/>
          </a:xfrm>
          <a:prstGeom prst="rect">
            <a:avLst/>
          </a:prstGeom>
        </p:spPr>
        <p:txBody>
          <a:bodyPr wrap="square">
            <a:spAutoFit/>
          </a:bodyPr>
          <a:lstStyle/>
          <a:p>
            <a:r>
              <a:rPr lang="en-GB" dirty="0"/>
              <a:t>Table 1</a:t>
            </a:r>
            <a:r>
              <a:rPr lang="tr-TR" dirty="0"/>
              <a:t>1</a:t>
            </a:r>
            <a:r>
              <a:rPr lang="en-GB" dirty="0"/>
              <a:t>: k-NN </a:t>
            </a:r>
            <a:r>
              <a:rPr lang="en-GB" dirty="0" err="1"/>
              <a:t>neighbor</a:t>
            </a:r>
            <a:r>
              <a:rPr lang="en-GB" dirty="0"/>
              <a:t> number is </a:t>
            </a:r>
            <a:r>
              <a:rPr lang="tr-TR" dirty="0"/>
              <a:t>1</a:t>
            </a:r>
            <a:r>
              <a:rPr lang="en-GB" dirty="0"/>
              <a:t> with remove words occurring less than 5 times</a:t>
            </a:r>
          </a:p>
        </p:txBody>
      </p:sp>
    </p:spTree>
    <p:extLst>
      <p:ext uri="{BB962C8B-B14F-4D97-AF65-F5344CB8AC3E}">
        <p14:creationId xmlns:p14="http://schemas.microsoft.com/office/powerpoint/2010/main" val="3846108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Dikdörtgen 10">
            <a:extLst>
              <a:ext uri="{FF2B5EF4-FFF2-40B4-BE49-F238E27FC236}">
                <a16:creationId xmlns:a16="http://schemas.microsoft.com/office/drawing/2014/main" id="{D7014E54-8C21-4376-8130-45A5DE1B2B26}"/>
              </a:ext>
            </a:extLst>
          </p:cNvPr>
          <p:cNvSpPr/>
          <p:nvPr/>
        </p:nvSpPr>
        <p:spPr>
          <a:xfrm>
            <a:off x="4941223" y="1126425"/>
            <a:ext cx="3539412" cy="646331"/>
          </a:xfrm>
          <a:prstGeom prst="rect">
            <a:avLst/>
          </a:prstGeom>
        </p:spPr>
        <p:txBody>
          <a:bodyPr wrap="square">
            <a:spAutoFit/>
          </a:bodyPr>
          <a:lstStyle/>
          <a:p>
            <a:pPr lvl="0"/>
            <a:r>
              <a:rPr lang="en-US" dirty="0"/>
              <a:t>Table 13: Naive Bayes first 1000 from chi-square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Unvan 1">
            <a:extLst>
              <a:ext uri="{FF2B5EF4-FFF2-40B4-BE49-F238E27FC236}">
                <a16:creationId xmlns:a16="http://schemas.microsoft.com/office/drawing/2014/main" id="{D5769F5F-A7E4-4155-A2B6-12BA4DE7F6CC}"/>
              </a:ext>
            </a:extLst>
          </p:cNvPr>
          <p:cNvSpPr txBox="1">
            <a:spLocks/>
          </p:cNvSpPr>
          <p:nvPr/>
        </p:nvSpPr>
        <p:spPr>
          <a:xfrm>
            <a:off x="757334" y="2582158"/>
            <a:ext cx="7941906" cy="4559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err="1">
                <a:solidFill>
                  <a:schemeClr val="bg1"/>
                </a:solidFill>
              </a:rPr>
              <a:t>Naive</a:t>
            </a:r>
            <a:r>
              <a:rPr lang="tr-TR" b="1" dirty="0">
                <a:solidFill>
                  <a:schemeClr val="bg1"/>
                </a:solidFill>
              </a:rPr>
              <a:t> </a:t>
            </a:r>
            <a:r>
              <a:rPr lang="tr-TR" b="1" dirty="0" err="1">
                <a:solidFill>
                  <a:schemeClr val="bg1"/>
                </a:solidFill>
              </a:rPr>
              <a:t>Bayes</a:t>
            </a:r>
            <a:endParaRPr lang="tr-TR" b="1" dirty="0">
              <a:solidFill>
                <a:schemeClr val="bg1"/>
              </a:solidFill>
            </a:endParaRPr>
          </a:p>
        </p:txBody>
      </p:sp>
      <p:sp>
        <p:nvSpPr>
          <p:cNvPr id="5" name="Dikdörtgen 4">
            <a:extLst>
              <a:ext uri="{FF2B5EF4-FFF2-40B4-BE49-F238E27FC236}">
                <a16:creationId xmlns:a16="http://schemas.microsoft.com/office/drawing/2014/main" id="{36C3CF53-3670-43D2-9A5B-D5A4B306CAA4}"/>
              </a:ext>
            </a:extLst>
          </p:cNvPr>
          <p:cNvSpPr/>
          <p:nvPr/>
        </p:nvSpPr>
        <p:spPr>
          <a:xfrm>
            <a:off x="8268584" y="1126425"/>
            <a:ext cx="3140347" cy="646331"/>
          </a:xfrm>
          <a:prstGeom prst="rect">
            <a:avLst/>
          </a:prstGeom>
        </p:spPr>
        <p:txBody>
          <a:bodyPr wrap="none">
            <a:spAutoFit/>
          </a:bodyPr>
          <a:lstStyle/>
          <a:p>
            <a:r>
              <a:rPr lang="en-US" dirty="0"/>
              <a:t>Table 14: Naive Bayes first 3000</a:t>
            </a:r>
            <a:endParaRPr lang="tr-TR" dirty="0"/>
          </a:p>
          <a:p>
            <a:r>
              <a:rPr lang="en-US" dirty="0"/>
              <a:t> from chi-square</a:t>
            </a:r>
            <a:endParaRPr lang="tr-TR" dirty="0"/>
          </a:p>
        </p:txBody>
      </p:sp>
      <p:pic>
        <p:nvPicPr>
          <p:cNvPr id="14" name="Resim 13">
            <a:extLst>
              <a:ext uri="{FF2B5EF4-FFF2-40B4-BE49-F238E27FC236}">
                <a16:creationId xmlns:a16="http://schemas.microsoft.com/office/drawing/2014/main" id="{3859844F-2DD3-4CD9-A2FC-7FA3CB325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49" y="2286000"/>
            <a:ext cx="3450861" cy="3185410"/>
          </a:xfrm>
          <a:prstGeom prst="rect">
            <a:avLst/>
          </a:prstGeom>
        </p:spPr>
      </p:pic>
      <p:pic>
        <p:nvPicPr>
          <p:cNvPr id="16" name="Resim 15">
            <a:extLst>
              <a:ext uri="{FF2B5EF4-FFF2-40B4-BE49-F238E27FC236}">
                <a16:creationId xmlns:a16="http://schemas.microsoft.com/office/drawing/2014/main" id="{0545889E-9FAC-4CAB-A6A5-8C6F83647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610" y="2424919"/>
            <a:ext cx="3462262" cy="3306655"/>
          </a:xfrm>
          <a:prstGeom prst="rect">
            <a:avLst/>
          </a:prstGeom>
        </p:spPr>
      </p:pic>
    </p:spTree>
    <p:extLst>
      <p:ext uri="{BB962C8B-B14F-4D97-AF65-F5344CB8AC3E}">
        <p14:creationId xmlns:p14="http://schemas.microsoft.com/office/powerpoint/2010/main" val="337225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FA19EE8-FFA9-49DB-9459-5E2943F9DCFA}"/>
              </a:ext>
            </a:extLst>
          </p:cNvPr>
          <p:cNvSpPr txBox="1"/>
          <p:nvPr/>
        </p:nvSpPr>
        <p:spPr>
          <a:xfrm>
            <a:off x="1136428" y="627564"/>
            <a:ext cx="747417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accent4">
                    <a:lumMod val="75000"/>
                  </a:schemeClr>
                </a:solidFill>
                <a:ea typeface="+mj-ea"/>
                <a:cs typeface="+mj-cs"/>
              </a:rPr>
              <a:t>Data Description:</a:t>
            </a:r>
          </a:p>
        </p:txBody>
      </p:sp>
      <p:sp>
        <p:nvSpPr>
          <p:cNvPr id="19" name="İçerik Yer Tutucusu 2"/>
          <p:cNvSpPr>
            <a:spLocks noGrp="1"/>
          </p:cNvSpPr>
          <p:nvPr>
            <p:ph idx="1"/>
          </p:nvPr>
        </p:nvSpPr>
        <p:spPr>
          <a:xfrm>
            <a:off x="1136429" y="2278173"/>
            <a:ext cx="6467867" cy="3450613"/>
          </a:xfrm>
        </p:spPr>
        <p:txBody>
          <a:bodyPr vert="horz" lIns="91440" tIns="45720" rIns="91440" bIns="45720" rtlCol="0" anchor="ctr">
            <a:normAutofit/>
          </a:bodyPr>
          <a:lstStyle/>
          <a:p>
            <a:pPr marL="0"/>
            <a:r>
              <a:rPr lang="en-US" sz="2000"/>
              <a:t>Our dataset contains labelled with positive or negative sentiments(comments), extracted from reviews of products , movies and restaurants with their format like like «sentence score»</a:t>
            </a:r>
          </a:p>
          <a:p>
            <a:pPr marL="0"/>
            <a:r>
              <a:rPr lang="en-US" sz="2000"/>
              <a:t>Score  is either 1 (for positive sentences) or 0 (for negative sentences) and each sentences come from three different websites/fields :</a:t>
            </a:r>
          </a:p>
          <a:p>
            <a:r>
              <a:rPr lang="en-US" sz="2000"/>
              <a:t>imdb(Internet Movie Database)</a:t>
            </a:r>
          </a:p>
          <a:p>
            <a:r>
              <a:rPr lang="en-US" sz="2000"/>
              <a:t>Amazon(American multinational technology company)</a:t>
            </a:r>
          </a:p>
          <a:p>
            <a:r>
              <a:rPr lang="en-US" sz="2000"/>
              <a:t>Yelp(Restaurant)</a:t>
            </a:r>
          </a:p>
          <a:p>
            <a:endParaRPr lang="en-US" sz="2000"/>
          </a:p>
          <a:p>
            <a:endParaRPr lang="en-US" sz="2000"/>
          </a:p>
        </p:txBody>
      </p:sp>
      <p:sp>
        <p:nvSpPr>
          <p:cNvPr id="24" name="Rectangle 2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Veritabanı">
            <a:extLst>
              <a:ext uri="{FF2B5EF4-FFF2-40B4-BE49-F238E27FC236}">
                <a16:creationId xmlns:a16="http://schemas.microsoft.com/office/drawing/2014/main" id="{01C970C9-E8C6-4110-8BE6-4BEC29109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0"/>
            <a:ext cx="1142998" cy="1142998"/>
          </a:xfrm>
          <a:prstGeom prst="rect">
            <a:avLst/>
          </a:prstGeom>
        </p:spPr>
      </p:pic>
    </p:spTree>
    <p:extLst>
      <p:ext uri="{BB962C8B-B14F-4D97-AF65-F5344CB8AC3E}">
        <p14:creationId xmlns:p14="http://schemas.microsoft.com/office/powerpoint/2010/main" val="587086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ikdörtgen 6">
            <a:extLst>
              <a:ext uri="{FF2B5EF4-FFF2-40B4-BE49-F238E27FC236}">
                <a16:creationId xmlns:a16="http://schemas.microsoft.com/office/drawing/2014/main" id="{399324DF-47C6-4163-9C0E-AA091995A832}"/>
              </a:ext>
            </a:extLst>
          </p:cNvPr>
          <p:cNvSpPr/>
          <p:nvPr/>
        </p:nvSpPr>
        <p:spPr>
          <a:xfrm>
            <a:off x="8565376" y="1100397"/>
            <a:ext cx="3539412" cy="646331"/>
          </a:xfrm>
          <a:prstGeom prst="rect">
            <a:avLst/>
          </a:prstGeom>
        </p:spPr>
        <p:txBody>
          <a:bodyPr wrap="square">
            <a:spAutoFit/>
          </a:bodyPr>
          <a:lstStyle/>
          <a:p>
            <a:pPr lvl="0"/>
            <a:r>
              <a:rPr lang="en-US" dirty="0"/>
              <a:t>Table 16: Naive Bayes with last 4000 from chi-square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Dikdörtgen 10">
            <a:extLst>
              <a:ext uri="{FF2B5EF4-FFF2-40B4-BE49-F238E27FC236}">
                <a16:creationId xmlns:a16="http://schemas.microsoft.com/office/drawing/2014/main" id="{D7014E54-8C21-4376-8130-45A5DE1B2B26}"/>
              </a:ext>
            </a:extLst>
          </p:cNvPr>
          <p:cNvSpPr/>
          <p:nvPr/>
        </p:nvSpPr>
        <p:spPr>
          <a:xfrm>
            <a:off x="4941223" y="1126425"/>
            <a:ext cx="3539412" cy="646331"/>
          </a:xfrm>
          <a:prstGeom prst="rect">
            <a:avLst/>
          </a:prstGeom>
        </p:spPr>
        <p:txBody>
          <a:bodyPr wrap="square">
            <a:spAutoFit/>
          </a:bodyPr>
          <a:lstStyle/>
          <a:p>
            <a:pPr lvl="0"/>
            <a:r>
              <a:rPr lang="en-US" dirty="0"/>
              <a:t>Table 15: Naive Bayes first 5000 from chi-square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Resim 3">
            <a:extLst>
              <a:ext uri="{FF2B5EF4-FFF2-40B4-BE49-F238E27FC236}">
                <a16:creationId xmlns:a16="http://schemas.microsoft.com/office/drawing/2014/main" id="{28167170-AD44-4EB1-B6CF-F33CE8C18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528" y="2245657"/>
            <a:ext cx="3922617" cy="3511946"/>
          </a:xfrm>
          <a:prstGeom prst="rect">
            <a:avLst/>
          </a:prstGeom>
        </p:spPr>
      </p:pic>
      <p:pic>
        <p:nvPicPr>
          <p:cNvPr id="8" name="Resim 7" descr="Japon sürgülü kapısı içeren bir resim&#10;&#10;Açıklama otomatik olarak oluşturuldu">
            <a:extLst>
              <a:ext uri="{FF2B5EF4-FFF2-40B4-BE49-F238E27FC236}">
                <a16:creationId xmlns:a16="http://schemas.microsoft.com/office/drawing/2014/main" id="{C42C9C2B-0C7A-4B1C-99DF-9A8432DC4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383" y="2339489"/>
            <a:ext cx="3922617" cy="3538883"/>
          </a:xfrm>
          <a:prstGeom prst="rect">
            <a:avLst/>
          </a:prstGeom>
        </p:spPr>
      </p:pic>
      <p:sp>
        <p:nvSpPr>
          <p:cNvPr id="12" name="Unvan 1">
            <a:extLst>
              <a:ext uri="{FF2B5EF4-FFF2-40B4-BE49-F238E27FC236}">
                <a16:creationId xmlns:a16="http://schemas.microsoft.com/office/drawing/2014/main" id="{08B0CBC6-FCFB-451F-8D8D-4BEC18DA70A4}"/>
              </a:ext>
            </a:extLst>
          </p:cNvPr>
          <p:cNvSpPr txBox="1">
            <a:spLocks noGrp="1"/>
          </p:cNvSpPr>
          <p:nvPr>
            <p:ph type="title"/>
          </p:nvPr>
        </p:nvSpPr>
        <p:spPr>
          <a:xfrm>
            <a:off x="1344613" y="2657475"/>
            <a:ext cx="7942262" cy="455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err="1">
                <a:solidFill>
                  <a:schemeClr val="bg1"/>
                </a:solidFill>
              </a:rPr>
              <a:t>Naive</a:t>
            </a:r>
            <a:r>
              <a:rPr lang="tr-TR" b="1" dirty="0">
                <a:solidFill>
                  <a:schemeClr val="bg1"/>
                </a:solidFill>
              </a:rPr>
              <a:t> </a:t>
            </a:r>
            <a:r>
              <a:rPr lang="tr-TR" b="1" dirty="0" err="1">
                <a:solidFill>
                  <a:schemeClr val="bg1"/>
                </a:solidFill>
              </a:rPr>
              <a:t>Bayes</a:t>
            </a:r>
            <a:endParaRPr lang="tr-TR" b="1" dirty="0">
              <a:solidFill>
                <a:schemeClr val="bg1"/>
              </a:solidFill>
            </a:endParaRPr>
          </a:p>
        </p:txBody>
      </p:sp>
    </p:spTree>
    <p:extLst>
      <p:ext uri="{BB962C8B-B14F-4D97-AF65-F5344CB8AC3E}">
        <p14:creationId xmlns:p14="http://schemas.microsoft.com/office/powerpoint/2010/main" val="61271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ikdörtgen 6">
            <a:extLst>
              <a:ext uri="{FF2B5EF4-FFF2-40B4-BE49-F238E27FC236}">
                <a16:creationId xmlns:a16="http://schemas.microsoft.com/office/drawing/2014/main" id="{399324DF-47C6-4163-9C0E-AA091995A832}"/>
              </a:ext>
            </a:extLst>
          </p:cNvPr>
          <p:cNvSpPr/>
          <p:nvPr/>
        </p:nvSpPr>
        <p:spPr>
          <a:xfrm>
            <a:off x="8565376" y="1100397"/>
            <a:ext cx="3539412" cy="646331"/>
          </a:xfrm>
          <a:prstGeom prst="rect">
            <a:avLst/>
          </a:prstGeom>
        </p:spPr>
        <p:txBody>
          <a:bodyPr wrap="square">
            <a:spAutoFit/>
          </a:bodyPr>
          <a:lstStyle/>
          <a:p>
            <a:pPr lvl="0"/>
            <a:r>
              <a:rPr lang="en-US" dirty="0"/>
              <a:t>Table 18: Naive Bayes with last 1000 from chi-square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Dikdörtgen 10">
            <a:extLst>
              <a:ext uri="{FF2B5EF4-FFF2-40B4-BE49-F238E27FC236}">
                <a16:creationId xmlns:a16="http://schemas.microsoft.com/office/drawing/2014/main" id="{D7014E54-8C21-4376-8130-45A5DE1B2B26}"/>
              </a:ext>
            </a:extLst>
          </p:cNvPr>
          <p:cNvSpPr/>
          <p:nvPr/>
        </p:nvSpPr>
        <p:spPr>
          <a:xfrm>
            <a:off x="4941223" y="1126425"/>
            <a:ext cx="3539412" cy="646331"/>
          </a:xfrm>
          <a:prstGeom prst="rect">
            <a:avLst/>
          </a:prstGeom>
        </p:spPr>
        <p:txBody>
          <a:bodyPr wrap="square">
            <a:spAutoFit/>
          </a:bodyPr>
          <a:lstStyle/>
          <a:p>
            <a:pPr lvl="0"/>
            <a:r>
              <a:rPr lang="en-US" dirty="0"/>
              <a:t>Table 17: Naive Bayes with last 2000 from chi-square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Unvan 1">
            <a:extLst>
              <a:ext uri="{FF2B5EF4-FFF2-40B4-BE49-F238E27FC236}">
                <a16:creationId xmlns:a16="http://schemas.microsoft.com/office/drawing/2014/main" id="{DA2B4E3E-5099-46C4-9080-2A7550641E94}"/>
              </a:ext>
            </a:extLst>
          </p:cNvPr>
          <p:cNvSpPr txBox="1">
            <a:spLocks noGrp="1"/>
          </p:cNvSpPr>
          <p:nvPr>
            <p:ph type="title"/>
          </p:nvPr>
        </p:nvSpPr>
        <p:spPr>
          <a:xfrm>
            <a:off x="970092" y="2717436"/>
            <a:ext cx="7942262" cy="455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err="1">
                <a:solidFill>
                  <a:schemeClr val="bg1"/>
                </a:solidFill>
              </a:rPr>
              <a:t>Naive</a:t>
            </a:r>
            <a:r>
              <a:rPr lang="tr-TR" b="1" dirty="0">
                <a:solidFill>
                  <a:schemeClr val="bg1"/>
                </a:solidFill>
              </a:rPr>
              <a:t> </a:t>
            </a:r>
            <a:r>
              <a:rPr lang="tr-TR" b="1" dirty="0" err="1">
                <a:solidFill>
                  <a:schemeClr val="bg1"/>
                </a:solidFill>
              </a:rPr>
              <a:t>Bayes</a:t>
            </a:r>
            <a:endParaRPr lang="tr-TR" b="1" dirty="0">
              <a:solidFill>
                <a:schemeClr val="bg1"/>
              </a:solidFill>
            </a:endParaRPr>
          </a:p>
        </p:txBody>
      </p:sp>
      <p:pic>
        <p:nvPicPr>
          <p:cNvPr id="4" name="Resim 3">
            <a:extLst>
              <a:ext uri="{FF2B5EF4-FFF2-40B4-BE49-F238E27FC236}">
                <a16:creationId xmlns:a16="http://schemas.microsoft.com/office/drawing/2014/main" id="{12F5E11C-2850-45D2-A970-3FD54B682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278460"/>
            <a:ext cx="3570841" cy="3312871"/>
          </a:xfrm>
          <a:prstGeom prst="rect">
            <a:avLst/>
          </a:prstGeom>
        </p:spPr>
      </p:pic>
      <p:pic>
        <p:nvPicPr>
          <p:cNvPr id="12" name="Resim 11">
            <a:extLst>
              <a:ext uri="{FF2B5EF4-FFF2-40B4-BE49-F238E27FC236}">
                <a16:creationId xmlns:a16="http://schemas.microsoft.com/office/drawing/2014/main" id="{31DAA8D5-C560-4C69-A3D9-38A102447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840" y="2207648"/>
            <a:ext cx="3570840" cy="3357656"/>
          </a:xfrm>
          <a:prstGeom prst="rect">
            <a:avLst/>
          </a:prstGeom>
        </p:spPr>
      </p:pic>
    </p:spTree>
    <p:extLst>
      <p:ext uri="{BB962C8B-B14F-4D97-AF65-F5344CB8AC3E}">
        <p14:creationId xmlns:p14="http://schemas.microsoft.com/office/powerpoint/2010/main" val="292359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291C91B-0950-433B-AA5D-772CCF59937C}"/>
              </a:ext>
            </a:extLst>
          </p:cNvPr>
          <p:cNvSpPr>
            <a:spLocks noGrp="1"/>
          </p:cNvSpPr>
          <p:nvPr>
            <p:ph type="title"/>
          </p:nvPr>
        </p:nvSpPr>
        <p:spPr>
          <a:xfrm>
            <a:off x="758117" y="716585"/>
            <a:ext cx="10515600" cy="1325563"/>
          </a:xfrm>
        </p:spPr>
        <p:txBody>
          <a:bodyPr/>
          <a:lstStyle/>
          <a:p>
            <a:r>
              <a:rPr lang="tr-TR" dirty="0" err="1">
                <a:solidFill>
                  <a:schemeClr val="accent4">
                    <a:lumMod val="75000"/>
                  </a:schemeClr>
                </a:solidFill>
              </a:rPr>
              <a:t>Mean</a:t>
            </a:r>
            <a:r>
              <a:rPr lang="tr-TR" dirty="0">
                <a:solidFill>
                  <a:schemeClr val="accent4">
                    <a:lumMod val="75000"/>
                  </a:schemeClr>
                </a:solidFill>
              </a:rPr>
              <a:t> </a:t>
            </a:r>
            <a:r>
              <a:rPr lang="tr-TR" dirty="0" err="1">
                <a:solidFill>
                  <a:schemeClr val="accent4">
                    <a:lumMod val="75000"/>
                  </a:schemeClr>
                </a:solidFill>
              </a:rPr>
              <a:t>Accuracy</a:t>
            </a:r>
            <a:endParaRPr lang="tr-TR" dirty="0">
              <a:solidFill>
                <a:schemeClr val="accent4">
                  <a:lumMod val="75000"/>
                </a:schemeClr>
              </a:solidFill>
            </a:endParaRPr>
          </a:p>
        </p:txBody>
      </p:sp>
      <p:sp>
        <p:nvSpPr>
          <p:cNvPr id="4" name="Dikdörtgen 3">
            <a:extLst>
              <a:ext uri="{FF2B5EF4-FFF2-40B4-BE49-F238E27FC236}">
                <a16:creationId xmlns:a16="http://schemas.microsoft.com/office/drawing/2014/main" id="{3E20C57E-E3A8-41D4-BA56-FCAE632F1653}"/>
              </a:ext>
            </a:extLst>
          </p:cNvPr>
          <p:cNvSpPr/>
          <p:nvPr/>
        </p:nvSpPr>
        <p:spPr>
          <a:xfrm>
            <a:off x="758117" y="1857482"/>
            <a:ext cx="2518318" cy="369332"/>
          </a:xfrm>
          <a:prstGeom prst="rect">
            <a:avLst/>
          </a:prstGeom>
        </p:spPr>
        <p:txBody>
          <a:bodyPr wrap="none">
            <a:spAutoFit/>
          </a:bodyPr>
          <a:lstStyle/>
          <a:p>
            <a:r>
              <a:rPr lang="en-GB" dirty="0"/>
              <a:t>Table 1</a:t>
            </a:r>
            <a:r>
              <a:rPr lang="tr-TR" dirty="0"/>
              <a:t>9</a:t>
            </a:r>
            <a:r>
              <a:rPr lang="en-GB" dirty="0"/>
              <a:t>: Mean Accuracy</a:t>
            </a:r>
          </a:p>
        </p:txBody>
      </p:sp>
      <p:pic>
        <p:nvPicPr>
          <p:cNvPr id="6" name="Resim 5" descr="metin içeren bir resim&#10;&#10;Açıklama otomatik olarak oluşturuldu">
            <a:extLst>
              <a:ext uri="{FF2B5EF4-FFF2-40B4-BE49-F238E27FC236}">
                <a16:creationId xmlns:a16="http://schemas.microsoft.com/office/drawing/2014/main" id="{44DE62BE-2694-461E-B968-4AB4811E3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16" y="2190749"/>
            <a:ext cx="10515599" cy="4612105"/>
          </a:xfrm>
          <a:prstGeom prst="rect">
            <a:avLst/>
          </a:prstGeom>
        </p:spPr>
      </p:pic>
    </p:spTree>
    <p:extLst>
      <p:ext uri="{BB962C8B-B14F-4D97-AF65-F5344CB8AC3E}">
        <p14:creationId xmlns:p14="http://schemas.microsoft.com/office/powerpoint/2010/main" val="131601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5120E04-EB7C-4099-A92C-3338913F10F7}"/>
              </a:ext>
            </a:extLst>
          </p:cNvPr>
          <p:cNvSpPr>
            <a:spLocks noGrp="1"/>
          </p:cNvSpPr>
          <p:nvPr>
            <p:ph type="title"/>
          </p:nvPr>
        </p:nvSpPr>
        <p:spPr>
          <a:xfrm>
            <a:off x="1099457" y="346463"/>
            <a:ext cx="10515600" cy="1325563"/>
          </a:xfrm>
        </p:spPr>
        <p:txBody>
          <a:bodyPr/>
          <a:lstStyle/>
          <a:p>
            <a:r>
              <a:rPr lang="tr-TR" b="1" dirty="0" err="1">
                <a:solidFill>
                  <a:schemeClr val="accent4">
                    <a:lumMod val="75000"/>
                  </a:schemeClr>
                </a:solidFill>
              </a:rPr>
              <a:t>Conclusion</a:t>
            </a:r>
            <a:endParaRPr lang="tr-TR" b="1" dirty="0">
              <a:solidFill>
                <a:schemeClr val="accent4">
                  <a:lumMod val="75000"/>
                </a:schemeClr>
              </a:solidFill>
            </a:endParaRPr>
          </a:p>
        </p:txBody>
      </p:sp>
      <p:sp>
        <p:nvSpPr>
          <p:cNvPr id="3" name="İçerik Yer Tutucusu 2">
            <a:extLst>
              <a:ext uri="{FF2B5EF4-FFF2-40B4-BE49-F238E27FC236}">
                <a16:creationId xmlns:a16="http://schemas.microsoft.com/office/drawing/2014/main" id="{EBCB7CA0-B668-4CE8-A7E7-B9F15756899A}"/>
              </a:ext>
            </a:extLst>
          </p:cNvPr>
          <p:cNvSpPr>
            <a:spLocks noGrp="1"/>
          </p:cNvSpPr>
          <p:nvPr>
            <p:ph idx="1"/>
          </p:nvPr>
        </p:nvSpPr>
        <p:spPr/>
        <p:txBody>
          <a:bodyPr/>
          <a:lstStyle/>
          <a:p>
            <a:r>
              <a:rPr lang="en-US" dirty="0"/>
              <a:t>We can see that k-NN algorithm with neighbor number is 2 has the lowest accuracy and AUC value. Naive Bayes algorithm has the highest accuracy and AUC value. </a:t>
            </a:r>
            <a:endParaRPr lang="tr-TR" dirty="0"/>
          </a:p>
          <a:p>
            <a:r>
              <a:rPr lang="en-US" dirty="0"/>
              <a:t>When k-NN algorithm neighbor number increases, accuracy and AUC value is decreases. </a:t>
            </a:r>
            <a:endParaRPr lang="tr-TR" dirty="0"/>
          </a:p>
          <a:p>
            <a:r>
              <a:rPr lang="tr-TR" dirty="0"/>
              <a:t>KNN</a:t>
            </a:r>
            <a:r>
              <a:rPr lang="en-US" dirty="0"/>
              <a:t> Algorithm gives higher accuracy and AUC values when we remove the words occurring less than 5 times. But the Decision Tree and Naive Bayes gives lower accuracy and AUC values when we remove the words occurring less than 5 times. </a:t>
            </a:r>
            <a:endParaRPr lang="tr-TR" dirty="0"/>
          </a:p>
        </p:txBody>
      </p:sp>
    </p:spTree>
    <p:extLst>
      <p:ext uri="{BB962C8B-B14F-4D97-AF65-F5344CB8AC3E}">
        <p14:creationId xmlns:p14="http://schemas.microsoft.com/office/powerpoint/2010/main" val="273379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etin kutusu 1">
            <a:extLst>
              <a:ext uri="{FF2B5EF4-FFF2-40B4-BE49-F238E27FC236}">
                <a16:creationId xmlns:a16="http://schemas.microsoft.com/office/drawing/2014/main" id="{9C2B4E17-BE97-401F-804D-545E719D9543}"/>
              </a:ext>
            </a:extLst>
          </p:cNvPr>
          <p:cNvSpPr txBox="1"/>
          <p:nvPr/>
        </p:nvSpPr>
        <p:spPr>
          <a:xfrm>
            <a:off x="1271665" y="950618"/>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solidFill>
                  <a:schemeClr val="bg1"/>
                </a:solidFill>
                <a:latin typeface="+mj-lt"/>
                <a:ea typeface="+mj-ea"/>
                <a:cs typeface="+mj-cs"/>
              </a:rPr>
              <a:t>Process</a:t>
            </a:r>
          </a:p>
        </p:txBody>
      </p:sp>
      <p:graphicFrame>
        <p:nvGraphicFramePr>
          <p:cNvPr id="5" name="İçerik Yer Tutucusu 2">
            <a:extLst>
              <a:ext uri="{FF2B5EF4-FFF2-40B4-BE49-F238E27FC236}">
                <a16:creationId xmlns:a16="http://schemas.microsoft.com/office/drawing/2014/main" id="{68EB2609-96DF-4DCD-BC39-3751ED5F157A}"/>
              </a:ext>
            </a:extLst>
          </p:cNvPr>
          <p:cNvGraphicFramePr>
            <a:graphicFrameLocks noGrp="1"/>
          </p:cNvGraphicFramePr>
          <p:nvPr>
            <p:ph idx="1"/>
            <p:extLst>
              <p:ext uri="{D42A27DB-BD31-4B8C-83A1-F6EECF244321}">
                <p14:modId xmlns:p14="http://schemas.microsoft.com/office/powerpoint/2010/main" val="42620237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9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41562" y="711098"/>
            <a:ext cx="10515600" cy="5776957"/>
          </a:xfrm>
        </p:spPr>
        <p:txBody>
          <a:bodyPr/>
          <a:lstStyle/>
          <a:p>
            <a:pPr marL="0" indent="0">
              <a:buNone/>
            </a:pPr>
            <a:r>
              <a:rPr lang="tr-TR" dirty="0"/>
              <a:t>                                          </a:t>
            </a:r>
            <a:r>
              <a:rPr lang="tr-TR" sz="2000" dirty="0"/>
              <a:t>Table 1: Features/Attributes</a:t>
            </a:r>
          </a:p>
          <a:p>
            <a:pPr marL="0" indent="0">
              <a:buNone/>
            </a:pPr>
            <a:endParaRPr lang="tr-TR" sz="2000" dirty="0"/>
          </a:p>
          <a:p>
            <a:pPr marL="0" indent="0">
              <a:buNone/>
            </a:pPr>
            <a:endParaRPr lang="tr-TR" sz="2000" dirty="0"/>
          </a:p>
          <a:p>
            <a:pPr marL="0" indent="0">
              <a:buNone/>
            </a:pPr>
            <a:endParaRPr lang="tr-TR" sz="2000" dirty="0"/>
          </a:p>
          <a:p>
            <a:pPr marL="0" indent="0">
              <a:buNone/>
            </a:pPr>
            <a:endParaRPr lang="tr-TR" sz="2000" dirty="0"/>
          </a:p>
          <a:p>
            <a:pPr marL="0" indent="0">
              <a:buNone/>
            </a:pPr>
            <a:endParaRPr lang="tr-TR" sz="2000" dirty="0"/>
          </a:p>
          <a:p>
            <a:pPr marL="0" indent="0">
              <a:buNone/>
            </a:pPr>
            <a:endParaRPr lang="tr-TR" sz="2000" dirty="0"/>
          </a:p>
          <a:p>
            <a:pPr marL="0" indent="0">
              <a:buNone/>
            </a:pPr>
            <a:r>
              <a:rPr lang="tr-TR" sz="2000" dirty="0"/>
              <a:t> </a:t>
            </a:r>
          </a:p>
          <a:p>
            <a:pPr marL="0" indent="0">
              <a:buNone/>
            </a:pPr>
            <a:r>
              <a:rPr lang="tr-TR" sz="2000" dirty="0"/>
              <a:t>                                                            Table 2: Class Attribute Values</a:t>
            </a:r>
          </a:p>
          <a:p>
            <a:pPr marL="0" indent="0">
              <a:buNone/>
            </a:pPr>
            <a:endParaRPr lang="tr-TR" sz="20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497" y="1493916"/>
            <a:ext cx="5720852" cy="2124371"/>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496" y="4583512"/>
            <a:ext cx="5720853" cy="1726990"/>
          </a:xfrm>
          <a:prstGeom prst="rect">
            <a:avLst/>
          </a:prstGeom>
        </p:spPr>
      </p:pic>
    </p:spTree>
    <p:extLst>
      <p:ext uri="{BB962C8B-B14F-4D97-AF65-F5344CB8AC3E}">
        <p14:creationId xmlns:p14="http://schemas.microsoft.com/office/powerpoint/2010/main" val="167737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66186" y="903868"/>
            <a:ext cx="10515600" cy="5280569"/>
          </a:xfrm>
        </p:spPr>
        <p:txBody>
          <a:bodyPr/>
          <a:lstStyle/>
          <a:p>
            <a:pPr algn="ctr"/>
            <a:r>
              <a:rPr lang="en-US" sz="2400" dirty="0"/>
              <a:t>We found most used words in our dataset from all sentences</a:t>
            </a:r>
          </a:p>
          <a:p>
            <a:pPr marL="0" indent="0" algn="ctr">
              <a:buNone/>
            </a:pPr>
            <a:endParaRPr lang="tr-TR" sz="1800" dirty="0"/>
          </a:p>
          <a:p>
            <a:pPr marL="0" indent="0" algn="ctr">
              <a:buNone/>
            </a:pPr>
            <a:r>
              <a:rPr lang="en-US" sz="1800" dirty="0"/>
              <a:t>Table 3: Most Used Words</a:t>
            </a:r>
          </a:p>
          <a:p>
            <a:pPr algn="ctr"/>
            <a:endParaRPr lang="tr-TR" sz="2400" dirty="0"/>
          </a:p>
          <a:p>
            <a:pPr algn="ctr"/>
            <a:endParaRPr lang="tr-TR" sz="2400" dirty="0"/>
          </a:p>
          <a:p>
            <a:pPr algn="ct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974" y="2230872"/>
            <a:ext cx="2753109" cy="3353268"/>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083" y="2424872"/>
            <a:ext cx="2838846" cy="3185394"/>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929" y="2424872"/>
            <a:ext cx="2829320" cy="3197485"/>
          </a:xfrm>
          <a:prstGeom prst="rect">
            <a:avLst/>
          </a:prstGeom>
        </p:spPr>
      </p:pic>
    </p:spTree>
    <p:extLst>
      <p:ext uri="{BB962C8B-B14F-4D97-AF65-F5344CB8AC3E}">
        <p14:creationId xmlns:p14="http://schemas.microsoft.com/office/powerpoint/2010/main" val="250718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7063" y="1069846"/>
            <a:ext cx="10515600" cy="4351338"/>
          </a:xfrm>
        </p:spPr>
        <p:txBody>
          <a:bodyPr/>
          <a:lstStyle/>
          <a:p>
            <a:pPr marL="0" indent="0">
              <a:buNone/>
            </a:pPr>
            <a:r>
              <a:rPr lang="en-GB" dirty="0">
                <a:solidFill>
                  <a:srgbClr val="002060"/>
                </a:solidFill>
              </a:rPr>
              <a:t>Some Explanations Before Finding Top Tokens: </a:t>
            </a:r>
            <a:endParaRPr lang="tr-TR" dirty="0">
              <a:solidFill>
                <a:srgbClr val="002060"/>
              </a:solidFill>
            </a:endParaRPr>
          </a:p>
          <a:p>
            <a:r>
              <a:rPr lang="en-GB" sz="2400" dirty="0"/>
              <a:t>We used python language in our  Project</a:t>
            </a:r>
            <a:r>
              <a:rPr lang="tr-TR" sz="2400" dirty="0"/>
              <a:t>.</a:t>
            </a:r>
            <a:endParaRPr lang="en-GB" sz="2400" dirty="0"/>
          </a:p>
          <a:p>
            <a:r>
              <a:rPr lang="en-GB" sz="2400" dirty="0"/>
              <a:t>We used pandas library for reading ,representing data as a data frame.</a:t>
            </a:r>
          </a:p>
          <a:p>
            <a:endParaRPr lang="en-GB" sz="2400" dirty="0"/>
          </a:p>
          <a:p>
            <a:r>
              <a:rPr lang="en-GB" sz="2400" dirty="0"/>
              <a:t>We used </a:t>
            </a:r>
            <a:r>
              <a:rPr lang="en-GB" sz="2400" dirty="0" err="1"/>
              <a:t>numpy</a:t>
            </a:r>
            <a:r>
              <a:rPr lang="en-GB" sz="2400" dirty="0"/>
              <a:t> library for array operations.</a:t>
            </a:r>
          </a:p>
          <a:p>
            <a:endParaRPr lang="en-GB" sz="2400" dirty="0"/>
          </a:p>
          <a:p>
            <a:r>
              <a:rPr lang="en-GB" sz="2400" dirty="0"/>
              <a:t>Also for drawing graphics of our final results we used matplotlib library.</a:t>
            </a:r>
          </a:p>
          <a:p>
            <a:pPr marL="0" indent="0">
              <a:buNone/>
            </a:pPr>
            <a:endParaRPr lang="en-GB" dirty="0">
              <a:solidFill>
                <a:srgbClr val="FF0000"/>
              </a:solidFill>
            </a:endParaRPr>
          </a:p>
          <a:p>
            <a:pPr marL="0" indent="0">
              <a:buNone/>
            </a:pP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683" y="3254465"/>
            <a:ext cx="1889293" cy="350009"/>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683" y="2431244"/>
            <a:ext cx="2048448" cy="412993"/>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683" y="4214631"/>
            <a:ext cx="2825295" cy="383332"/>
          </a:xfrm>
          <a:prstGeom prst="rect">
            <a:avLst/>
          </a:prstGeom>
        </p:spPr>
      </p:pic>
    </p:spTree>
    <p:extLst>
      <p:ext uri="{BB962C8B-B14F-4D97-AF65-F5344CB8AC3E}">
        <p14:creationId xmlns:p14="http://schemas.microsoft.com/office/powerpoint/2010/main" val="312394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78159" y="1052493"/>
            <a:ext cx="10515600" cy="5628323"/>
          </a:xfrm>
        </p:spPr>
        <p:txBody>
          <a:bodyPr>
            <a:normAutofit/>
          </a:bodyPr>
          <a:lstStyle/>
          <a:p>
            <a:r>
              <a:rPr lang="en-US" sz="2400" dirty="0"/>
              <a:t>Before finding tokens in sentiments we made recovery for each sentences.</a:t>
            </a:r>
            <a:r>
              <a:rPr lang="tr-TR" sz="2400" dirty="0"/>
              <a:t> </a:t>
            </a:r>
            <a:r>
              <a:rPr lang="en-US" sz="2400" dirty="0"/>
              <a:t>For example :</a:t>
            </a:r>
            <a:r>
              <a:rPr lang="tr-TR" sz="2400" dirty="0"/>
              <a:t> I</a:t>
            </a:r>
            <a:r>
              <a:rPr lang="en-US" sz="2400" dirty="0"/>
              <a:t> ‘m to </a:t>
            </a:r>
            <a:r>
              <a:rPr lang="en-US" sz="2400" dirty="0" err="1"/>
              <a:t>i</a:t>
            </a:r>
            <a:r>
              <a:rPr lang="en-US" sz="2400" dirty="0"/>
              <a:t> am.</a:t>
            </a:r>
          </a:p>
          <a:p>
            <a:pPr marL="0" indent="0">
              <a:buNone/>
            </a:pPr>
            <a:endParaRPr lang="en-US" sz="2400" dirty="0"/>
          </a:p>
          <a:p>
            <a:r>
              <a:rPr lang="en-US" sz="2400" dirty="0"/>
              <a:t>After making recovery we defined stop words in English by using nltk library and we deleted  them from sentences.</a:t>
            </a:r>
            <a:endParaRPr lang="tr-TR" sz="2400" dirty="0"/>
          </a:p>
          <a:p>
            <a:endParaRPr lang="en-US" sz="2400" dirty="0"/>
          </a:p>
          <a:p>
            <a:endParaRPr lang="en-US" sz="2400" dirty="0"/>
          </a:p>
          <a:p>
            <a:r>
              <a:rPr lang="en-US" sz="2400" dirty="0"/>
              <a:t>We calculated term frequencies after deleting stop words from sentences</a:t>
            </a:r>
            <a:r>
              <a:rPr lang="tr-TR" sz="2400" dirty="0"/>
              <a:t>.</a:t>
            </a:r>
            <a:r>
              <a:rPr lang="en-US" sz="2400" dirty="0"/>
              <a:t>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882" y="3222841"/>
            <a:ext cx="2633734" cy="411911"/>
          </a:xfrm>
          <a:prstGeom prst="rect">
            <a:avLst/>
          </a:prstGeom>
        </p:spPr>
      </p:pic>
    </p:spTree>
    <p:extLst>
      <p:ext uri="{BB962C8B-B14F-4D97-AF65-F5344CB8AC3E}">
        <p14:creationId xmlns:p14="http://schemas.microsoft.com/office/powerpoint/2010/main" val="261452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Unvan 1">
            <a:extLst>
              <a:ext uri="{FF2B5EF4-FFF2-40B4-BE49-F238E27FC236}">
                <a16:creationId xmlns:a16="http://schemas.microsoft.com/office/drawing/2014/main" id="{39212E90-A285-4F55-93F1-48563900EDBA}"/>
              </a:ext>
            </a:extLst>
          </p:cNvPr>
          <p:cNvSpPr>
            <a:spLocks noGrp="1"/>
          </p:cNvSpPr>
          <p:nvPr>
            <p:ph type="title"/>
          </p:nvPr>
        </p:nvSpPr>
        <p:spPr>
          <a:xfrm>
            <a:off x="102723" y="175561"/>
            <a:ext cx="4448850" cy="4985240"/>
          </a:xfrm>
          <a:prstGeom prst="ellipse">
            <a:avLst/>
          </a:prstGeom>
        </p:spPr>
        <p:txBody>
          <a:bodyPr vert="horz" lIns="91440" tIns="45720" rIns="91440" bIns="45720" rtlCol="0" anchor="b">
            <a:normAutofit/>
          </a:bodyPr>
          <a:lstStyle/>
          <a:p>
            <a:r>
              <a:rPr lang="en-US" sz="3600" b="1" kern="1200" dirty="0">
                <a:solidFill>
                  <a:schemeClr val="tx2">
                    <a:lumMod val="60000"/>
                    <a:lumOff val="40000"/>
                  </a:schemeClr>
                </a:solidFill>
                <a:latin typeface="+mj-lt"/>
                <a:ea typeface="+mj-ea"/>
                <a:cs typeface="+mj-cs"/>
              </a:rPr>
              <a:t>Word Cloud </a:t>
            </a:r>
            <a:r>
              <a:rPr lang="en-US" sz="3600" b="1" kern="1200" dirty="0">
                <a:solidFill>
                  <a:schemeClr val="bg1">
                    <a:lumMod val="85000"/>
                    <a:lumOff val="15000"/>
                  </a:schemeClr>
                </a:solidFill>
                <a:latin typeface="+mj-lt"/>
                <a:ea typeface="+mj-ea"/>
                <a:cs typeface="+mj-cs"/>
              </a:rPr>
              <a:t>for </a:t>
            </a:r>
            <a:r>
              <a:rPr lang="tr-TR" sz="3600" b="1" kern="1200" dirty="0">
                <a:solidFill>
                  <a:schemeClr val="bg1">
                    <a:lumMod val="85000"/>
                    <a:lumOff val="15000"/>
                  </a:schemeClr>
                </a:solidFill>
                <a:latin typeface="+mj-lt"/>
                <a:ea typeface="+mj-ea"/>
                <a:cs typeface="+mj-cs"/>
              </a:rPr>
              <a:t>good</a:t>
            </a:r>
            <a:r>
              <a:rPr lang="en-US" sz="3600" b="1" kern="1200" dirty="0">
                <a:solidFill>
                  <a:schemeClr val="bg1">
                    <a:lumMod val="85000"/>
                    <a:lumOff val="15000"/>
                  </a:schemeClr>
                </a:solidFill>
                <a:latin typeface="+mj-lt"/>
                <a:ea typeface="+mj-ea"/>
                <a:cs typeface="+mj-cs"/>
              </a:rPr>
              <a:t> words after calculating term frequencies</a:t>
            </a:r>
          </a:p>
        </p:txBody>
      </p:sp>
      <p:pic>
        <p:nvPicPr>
          <p:cNvPr id="5" name="Resim 4">
            <a:extLst>
              <a:ext uri="{FF2B5EF4-FFF2-40B4-BE49-F238E27FC236}">
                <a16:creationId xmlns:a16="http://schemas.microsoft.com/office/drawing/2014/main" id="{6AFB7CD1-6082-4140-A70B-67F9A46D398A}"/>
              </a:ext>
            </a:extLst>
          </p:cNvPr>
          <p:cNvPicPr>
            <a:picLocks noChangeAspect="1"/>
          </p:cNvPicPr>
          <p:nvPr/>
        </p:nvPicPr>
        <p:blipFill rotWithShape="1">
          <a:blip r:embed="rId2">
            <a:extLst>
              <a:ext uri="{28A0092B-C50C-407E-A947-70E740481C1C}">
                <a14:useLocalDpi xmlns:a14="http://schemas.microsoft.com/office/drawing/2010/main" val="0"/>
              </a:ext>
            </a:extLst>
          </a:blip>
          <a:srcRect l="18843" t="8438" r="16904" b="8773"/>
          <a:stretch/>
        </p:blipFill>
        <p:spPr>
          <a:xfrm>
            <a:off x="5458965" y="937796"/>
            <a:ext cx="6089568" cy="4982407"/>
          </a:xfrm>
          <a:prstGeom prst="rect">
            <a:avLst/>
          </a:prstGeom>
        </p:spPr>
      </p:pic>
    </p:spTree>
    <p:extLst>
      <p:ext uri="{BB962C8B-B14F-4D97-AF65-F5344CB8AC3E}">
        <p14:creationId xmlns:p14="http://schemas.microsoft.com/office/powerpoint/2010/main" val="13872372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914</Words>
  <Application>Microsoft Office PowerPoint</Application>
  <PresentationFormat>Geniş ekran</PresentationFormat>
  <Paragraphs>108</Paragraphs>
  <Slides>33</Slides>
  <Notes>0</Notes>
  <HiddenSlides>0</HiddenSlides>
  <MMClips>0</MMClips>
  <ScaleCrop>false</ScaleCrop>
  <HeadingPairs>
    <vt:vector size="6" baseType="variant">
      <vt:variant>
        <vt:lpstr>Kullanılan Yazı Tipleri</vt:lpstr>
      </vt:variant>
      <vt:variant>
        <vt:i4>4</vt:i4>
      </vt:variant>
      <vt:variant>
        <vt:lpstr>Tema</vt:lpstr>
      </vt:variant>
      <vt:variant>
        <vt:i4>2</vt:i4>
      </vt:variant>
      <vt:variant>
        <vt:lpstr>Slayt Başlıkları</vt:lpstr>
      </vt:variant>
      <vt:variant>
        <vt:i4>33</vt:i4>
      </vt:variant>
    </vt:vector>
  </HeadingPairs>
  <TitlesOfParts>
    <vt:vector size="39" baseType="lpstr">
      <vt:lpstr>Arial</vt:lpstr>
      <vt:lpstr>Calibri</vt:lpstr>
      <vt:lpstr>Calibri Light</vt:lpstr>
      <vt:lpstr>Wingdings 2</vt:lpstr>
      <vt:lpstr>HDOfficeLightV0</vt:lpstr>
      <vt:lpstr>Office Theme</vt:lpstr>
      <vt:lpstr>Introduction to Data Science And Analytics Project Group 1</vt:lpstr>
      <vt:lpstr>Sentiment Analysis </vt:lpstr>
      <vt:lpstr>PowerPoint Sunusu</vt:lpstr>
      <vt:lpstr>PowerPoint Sunusu</vt:lpstr>
      <vt:lpstr>PowerPoint Sunusu</vt:lpstr>
      <vt:lpstr>PowerPoint Sunusu</vt:lpstr>
      <vt:lpstr>PowerPoint Sunusu</vt:lpstr>
      <vt:lpstr>PowerPoint Sunusu</vt:lpstr>
      <vt:lpstr>Word Cloud for good words after calculating term frequencies</vt:lpstr>
      <vt:lpstr>Word Cloud for bad words after calculating term frequencies</vt:lpstr>
      <vt:lpstr>PowerPoint Sunusu</vt:lpstr>
      <vt:lpstr>PowerPoint Sunusu</vt:lpstr>
      <vt:lpstr>PowerPoint Sunusu</vt:lpstr>
      <vt:lpstr>    Features and Their Values of 2 Clusters With Overall Average Values</vt:lpstr>
      <vt:lpstr>K - Means  Features and Their Values For k=2 , k=3 and k=5</vt:lpstr>
      <vt:lpstr>PowerPoint Sunusu</vt:lpstr>
      <vt:lpstr>Feature Selection</vt:lpstr>
      <vt:lpstr>Feature Selection</vt:lpstr>
      <vt:lpstr>Feature Selection</vt:lpstr>
      <vt:lpstr>Feature Selection</vt:lpstr>
      <vt:lpstr>Comparison of 2 Methods</vt:lpstr>
      <vt:lpstr>Algorithms</vt:lpstr>
      <vt:lpstr>Desicion Tree</vt:lpstr>
      <vt:lpstr>Naive Bayes</vt:lpstr>
      <vt:lpstr>K-NN</vt:lpstr>
      <vt:lpstr>Desicion Tree</vt:lpstr>
      <vt:lpstr>Naive Bayes</vt:lpstr>
      <vt:lpstr>K-NN</vt:lpstr>
      <vt:lpstr>PowerPoint Sunusu</vt:lpstr>
      <vt:lpstr>Naive Bayes</vt:lpstr>
      <vt:lpstr>Naive Bayes</vt:lpstr>
      <vt:lpstr>Mean Accuracy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And Analytics Project Group 1</dc:title>
  <dc:creator>hp</dc:creator>
  <cp:lastModifiedBy>Nur Köroğlu</cp:lastModifiedBy>
  <cp:revision>13</cp:revision>
  <dcterms:created xsi:type="dcterms:W3CDTF">2019-05-19T01:35:50Z</dcterms:created>
  <dcterms:modified xsi:type="dcterms:W3CDTF">2019-05-23T21:15:56Z</dcterms:modified>
</cp:coreProperties>
</file>